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27"/>
  </p:notesMasterIdLst>
  <p:sldIdLst>
    <p:sldId id="287" r:id="rId2"/>
    <p:sldId id="257" r:id="rId3"/>
    <p:sldId id="284" r:id="rId4"/>
    <p:sldId id="286" r:id="rId5"/>
    <p:sldId id="260" r:id="rId6"/>
    <p:sldId id="261" r:id="rId7"/>
    <p:sldId id="262" r:id="rId8"/>
    <p:sldId id="263" r:id="rId9"/>
    <p:sldId id="278" r:id="rId10"/>
    <p:sldId id="265" r:id="rId11"/>
    <p:sldId id="266" r:id="rId12"/>
    <p:sldId id="267" r:id="rId13"/>
    <p:sldId id="268" r:id="rId14"/>
    <p:sldId id="277" r:id="rId15"/>
    <p:sldId id="280" r:id="rId16"/>
    <p:sldId id="283" r:id="rId17"/>
    <p:sldId id="271" r:id="rId18"/>
    <p:sldId id="272" r:id="rId19"/>
    <p:sldId id="273" r:id="rId20"/>
    <p:sldId id="279" r:id="rId21"/>
    <p:sldId id="281" r:id="rId22"/>
    <p:sldId id="282" r:id="rId23"/>
    <p:sldId id="274" r:id="rId24"/>
    <p:sldId id="285" r:id="rId25"/>
    <p:sldId id="275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CC0000"/>
    <a:srgbClr val="800000"/>
    <a:srgbClr val="006600"/>
    <a:srgbClr val="003300"/>
    <a:srgbClr val="33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89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D6E62A-D5CE-42FD-94A5-2F2C88CC1971}" type="datetimeFigureOut">
              <a:rPr lang="en-US" smtClean="0"/>
              <a:pPr/>
              <a:t>5/14/2013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B58437-0425-476E-8EDE-8A8089E7AC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0190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B58437-0425-476E-8EDE-8A8089E7AC59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952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DC11805-0DAB-4435-A2C2-FCB122FA250A}" type="datetimeFigureOut">
              <a:rPr lang="en-US" smtClean="0"/>
              <a:pPr/>
              <a:t>5/14/2013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76600" y="4038600"/>
            <a:ext cx="58674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57058F-8A37-41EE-BCE4-F81E9E1B45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DC11805-0DAB-4435-A2C2-FCB122FA250A}" type="datetimeFigureOut">
              <a:rPr lang="en-US" smtClean="0"/>
              <a:pPr/>
              <a:t>5/14/2013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76600" y="4038600"/>
            <a:ext cx="58674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57058F-8A37-41EE-BCE4-F81E9E1B45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DC11805-0DAB-4435-A2C2-FCB122FA250A}" type="datetimeFigureOut">
              <a:rPr lang="en-US" smtClean="0"/>
              <a:pPr/>
              <a:t>5/14/2013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76600" y="4038600"/>
            <a:ext cx="58674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57058F-8A37-41EE-BCE4-F81E9E1B45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DC11805-0DAB-4435-A2C2-FCB122FA250A}" type="datetimeFigureOut">
              <a:rPr lang="en-US" smtClean="0"/>
              <a:pPr/>
              <a:t>5/14/2013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76600" y="4038600"/>
            <a:ext cx="58674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57058F-8A37-41EE-BCE4-F81E9E1B45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DC11805-0DAB-4435-A2C2-FCB122FA250A}" type="datetimeFigureOut">
              <a:rPr lang="en-US" smtClean="0"/>
              <a:pPr/>
              <a:t>5/14/2013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76600" y="4038600"/>
            <a:ext cx="58674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57058F-8A37-41EE-BCE4-F81E9E1B45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DC11805-0DAB-4435-A2C2-FCB122FA250A}" type="datetimeFigureOut">
              <a:rPr lang="en-US" smtClean="0"/>
              <a:pPr/>
              <a:t>5/14/2013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276600" y="4038600"/>
            <a:ext cx="58674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57058F-8A37-41EE-BCE4-F81E9E1B45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DC11805-0DAB-4435-A2C2-FCB122FA250A}" type="datetimeFigureOut">
              <a:rPr lang="en-US" smtClean="0"/>
              <a:pPr/>
              <a:t>5/14/2013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276600" y="4038600"/>
            <a:ext cx="58674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57058F-8A37-41EE-BCE4-F81E9E1B45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DC11805-0DAB-4435-A2C2-FCB122FA250A}" type="datetimeFigureOut">
              <a:rPr lang="en-US" smtClean="0"/>
              <a:pPr/>
              <a:t>5/14/2013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276600" y="4038600"/>
            <a:ext cx="58674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57058F-8A37-41EE-BCE4-F81E9E1B45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DC11805-0DAB-4435-A2C2-FCB122FA250A}" type="datetimeFigureOut">
              <a:rPr lang="en-US" smtClean="0"/>
              <a:pPr/>
              <a:t>5/14/2013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276600" y="4038600"/>
            <a:ext cx="58674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57058F-8A37-41EE-BCE4-F81E9E1B45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DC11805-0DAB-4435-A2C2-FCB122FA250A}" type="datetimeFigureOut">
              <a:rPr lang="en-US" smtClean="0"/>
              <a:pPr/>
              <a:t>5/14/2013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276600" y="4038600"/>
            <a:ext cx="58674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57058F-8A37-41EE-BCE4-F81E9E1B45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DC11805-0DAB-4435-A2C2-FCB122FA250A}" type="datetimeFigureOut">
              <a:rPr lang="en-US" smtClean="0"/>
              <a:pPr/>
              <a:t>5/14/2013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276600" y="4038600"/>
            <a:ext cx="58674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57058F-8A37-41EE-BCE4-F81E9E1B45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YTA_type_Strand_loose_tube_optical_fiber_cable (1).jpg"/>
          <p:cNvPicPr>
            <a:picLocks noChangeAspect="1"/>
          </p:cNvPicPr>
          <p:nvPr/>
        </p:nvPicPr>
        <p:blipFill>
          <a:blip r:embed="rId14"/>
          <a:srcRect t="45556" b="41111"/>
          <a:stretch>
            <a:fillRect/>
          </a:stretch>
        </p:blipFill>
        <p:spPr>
          <a:xfrm>
            <a:off x="85857" y="6387921"/>
            <a:ext cx="3429000" cy="457200"/>
          </a:xfrm>
          <a:prstGeom prst="rect">
            <a:avLst/>
          </a:prstGeom>
        </p:spPr>
      </p:pic>
      <p:pic>
        <p:nvPicPr>
          <p:cNvPr id="8" name="Picture 7" descr="fiber-optic (1).jpg"/>
          <p:cNvPicPr>
            <a:picLocks noChangeAspect="1"/>
          </p:cNvPicPr>
          <p:nvPr/>
        </p:nvPicPr>
        <p:blipFill>
          <a:blip r:embed="rId15"/>
          <a:srcRect t="6084" b="23955"/>
          <a:stretch>
            <a:fillRect/>
          </a:stretch>
        </p:blipFill>
        <p:spPr>
          <a:xfrm>
            <a:off x="457200" y="60098"/>
            <a:ext cx="3333750" cy="1082902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0" y="6438923"/>
            <a:ext cx="9144000" cy="1588"/>
          </a:xfrm>
          <a:prstGeom prst="line">
            <a:avLst/>
          </a:prstGeom>
          <a:ln w="28575">
            <a:solidFill>
              <a:srgbClr val="00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0" y="1141926"/>
            <a:ext cx="9144000" cy="1588"/>
          </a:xfrm>
          <a:prstGeom prst="line">
            <a:avLst/>
          </a:prstGeom>
          <a:ln w="28575">
            <a:solidFill>
              <a:srgbClr val="00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451536" y="6474269"/>
            <a:ext cx="5791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600" dirty="0" smtClean="0">
                <a:solidFill>
                  <a:srgbClr val="003300"/>
                </a:solidFill>
                <a:latin typeface="SolaimanLipi" pitchFamily="65" charset="0"/>
                <a:cs typeface="SolaimanLipi" pitchFamily="65" charset="0"/>
              </a:rPr>
              <a:t>মোঃ মঞ্জুর-ই-এলাহী, </a:t>
            </a:r>
            <a:r>
              <a:rPr lang="bn-BD" sz="1200" dirty="0" smtClean="0">
                <a:latin typeface="SolaimanLipi" pitchFamily="65" charset="0"/>
                <a:cs typeface="SolaimanLipi" pitchFamily="65" charset="0"/>
              </a:rPr>
              <a:t>প্রভাষক-কম্পিউটার শিক্ষা, নওয়াবেঁকী মহাবিদ্যালয়, শ্যামনগর, সাতক্ষীরা</a:t>
            </a:r>
            <a:endParaRPr lang="en-US" dirty="0"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9" name="Action Button: Home 8">
            <a:hlinkClick r:id="" action="ppaction://hlinkshowjump?jump=firstslide" highlightClick="1"/>
          </p:cNvPr>
          <p:cNvSpPr/>
          <p:nvPr userDrawn="1"/>
        </p:nvSpPr>
        <p:spPr>
          <a:xfrm>
            <a:off x="8229600" y="304800"/>
            <a:ext cx="762000" cy="457200"/>
          </a:xfrm>
          <a:prstGeom prst="actionButtonHom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hlinkClick r:id="" action="ppaction://hlinkshowjump?jump=endshow"/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42" y="175158"/>
            <a:ext cx="716484" cy="716484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25.xml"/><Relationship Id="rId13" Type="http://schemas.openxmlformats.org/officeDocument/2006/relationships/slide" Target="slide4.xml"/><Relationship Id="rId3" Type="http://schemas.openxmlformats.org/officeDocument/2006/relationships/slide" Target="slide10.xml"/><Relationship Id="rId7" Type="http://schemas.openxmlformats.org/officeDocument/2006/relationships/slide" Target="slide24.xml"/><Relationship Id="rId12" Type="http://schemas.openxmlformats.org/officeDocument/2006/relationships/slide" Target="slide2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23.xml"/><Relationship Id="rId11" Type="http://schemas.openxmlformats.org/officeDocument/2006/relationships/slide" Target="slide9.xml"/><Relationship Id="rId5" Type="http://schemas.openxmlformats.org/officeDocument/2006/relationships/slide" Target="slide22.xml"/><Relationship Id="rId15" Type="http://schemas.openxmlformats.org/officeDocument/2006/relationships/hyperlink" Target="file:///O:\Fonts.rar" TargetMode="External"/><Relationship Id="rId10" Type="http://schemas.openxmlformats.org/officeDocument/2006/relationships/slide" Target="slide3.xml"/><Relationship Id="rId4" Type="http://schemas.openxmlformats.org/officeDocument/2006/relationships/slide" Target="slide6.xml"/><Relationship Id="rId9" Type="http://schemas.openxmlformats.org/officeDocument/2006/relationships/slide" Target="slide5.xml"/><Relationship Id="rId14" Type="http://schemas.openxmlformats.org/officeDocument/2006/relationships/slide" Target="slide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3.wmf"/><Relationship Id="rId4" Type="http://schemas.openxmlformats.org/officeDocument/2006/relationships/oleObject" Target="../embeddings/oleObject2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gi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6.w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 descr="Fibre-Optic-Cable-National-Broadband-Network-1249960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3" y="1168282"/>
            <a:ext cx="9141367" cy="5260654"/>
          </a:xfrm>
          <a:prstGeom prst="rect">
            <a:avLst/>
          </a:prstGeom>
        </p:spPr>
      </p:pic>
      <p:sp>
        <p:nvSpPr>
          <p:cNvPr id="12" name="Rounded Rectangle 11">
            <a:hlinkClick r:id="rId3" action="ppaction://hlinksldjump"/>
          </p:cNvPr>
          <p:cNvSpPr/>
          <p:nvPr/>
        </p:nvSpPr>
        <p:spPr>
          <a:xfrm>
            <a:off x="6618516" y="3843996"/>
            <a:ext cx="2209800" cy="381000"/>
          </a:xfrm>
          <a:prstGeom prst="roundRect">
            <a:avLst>
              <a:gd name="adj" fmla="val 46131"/>
            </a:avLst>
          </a:prstGeom>
          <a:solidFill>
            <a:schemeClr val="accent2">
              <a:lumMod val="75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মূল আলোচনা</a:t>
            </a:r>
            <a:endParaRPr lang="en-US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8" name="Rounded Rectangle 7">
            <a:hlinkClick r:id="rId4" action="ppaction://hlinksldjump"/>
          </p:cNvPr>
          <p:cNvSpPr/>
          <p:nvPr/>
        </p:nvSpPr>
        <p:spPr>
          <a:xfrm>
            <a:off x="6618516" y="2997588"/>
            <a:ext cx="2209800" cy="381000"/>
          </a:xfrm>
          <a:prstGeom prst="roundRect">
            <a:avLst>
              <a:gd name="adj" fmla="val 46131"/>
            </a:avLst>
          </a:prstGeom>
          <a:solidFill>
            <a:schemeClr val="accent2">
              <a:lumMod val="75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প্রথম কাজ</a:t>
            </a:r>
            <a:endParaRPr lang="en-US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9" name="Rounded Rectangle 8">
            <a:hlinkClick r:id="rId5" action="ppaction://hlinksldjump"/>
          </p:cNvPr>
          <p:cNvSpPr/>
          <p:nvPr/>
        </p:nvSpPr>
        <p:spPr>
          <a:xfrm>
            <a:off x="6618516" y="4706820"/>
            <a:ext cx="2209800" cy="381000"/>
          </a:xfrm>
          <a:prstGeom prst="roundRect">
            <a:avLst>
              <a:gd name="adj" fmla="val 46131"/>
            </a:avLst>
          </a:prstGeom>
          <a:solidFill>
            <a:schemeClr val="accent2">
              <a:lumMod val="75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দলীয় কাজ</a:t>
            </a:r>
            <a:endParaRPr lang="en-US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10" name="Rounded Rectangle 9">
            <a:hlinkClick r:id="rId6" action="ppaction://hlinksldjump"/>
          </p:cNvPr>
          <p:cNvSpPr/>
          <p:nvPr/>
        </p:nvSpPr>
        <p:spPr>
          <a:xfrm>
            <a:off x="6618516" y="5127676"/>
            <a:ext cx="2209800" cy="381000"/>
          </a:xfrm>
          <a:prstGeom prst="roundRect">
            <a:avLst>
              <a:gd name="adj" fmla="val 46131"/>
            </a:avLst>
          </a:prstGeom>
          <a:solidFill>
            <a:schemeClr val="accent2">
              <a:lumMod val="75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মূল্যায়ন</a:t>
            </a:r>
            <a:endParaRPr lang="en-US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11" name="Rounded Rectangle 10">
            <a:hlinkClick r:id="rId7" action="ppaction://hlinksldjump"/>
          </p:cNvPr>
          <p:cNvSpPr/>
          <p:nvPr/>
        </p:nvSpPr>
        <p:spPr>
          <a:xfrm>
            <a:off x="6618516" y="5576668"/>
            <a:ext cx="2209800" cy="381000"/>
          </a:xfrm>
          <a:prstGeom prst="roundRect">
            <a:avLst>
              <a:gd name="adj" fmla="val 46131"/>
            </a:avLst>
          </a:prstGeom>
          <a:solidFill>
            <a:schemeClr val="accent2">
              <a:lumMod val="75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বাড়ীর কাজ</a:t>
            </a:r>
            <a:endParaRPr lang="en-US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13" name="Rounded Rectangle 12">
            <a:hlinkClick r:id="rId8" action="ppaction://hlinksldjump"/>
          </p:cNvPr>
          <p:cNvSpPr/>
          <p:nvPr/>
        </p:nvSpPr>
        <p:spPr>
          <a:xfrm>
            <a:off x="6618516" y="6008080"/>
            <a:ext cx="2209800" cy="381000"/>
          </a:xfrm>
          <a:prstGeom prst="roundRect">
            <a:avLst>
              <a:gd name="adj" fmla="val 46131"/>
            </a:avLst>
          </a:prstGeom>
          <a:solidFill>
            <a:schemeClr val="accent2">
              <a:lumMod val="75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ধন্যবাদ</a:t>
            </a:r>
            <a:endParaRPr lang="en-US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14" name="Rounded Rectangle 13">
            <a:hlinkClick r:id="rId9" action="ppaction://hlinksldjump"/>
          </p:cNvPr>
          <p:cNvSpPr/>
          <p:nvPr/>
        </p:nvSpPr>
        <p:spPr>
          <a:xfrm>
            <a:off x="6618516" y="2562664"/>
            <a:ext cx="2209800" cy="381000"/>
          </a:xfrm>
          <a:prstGeom prst="roundRect">
            <a:avLst>
              <a:gd name="adj" fmla="val 46131"/>
            </a:avLst>
          </a:prstGeom>
          <a:solidFill>
            <a:schemeClr val="accent2">
              <a:lumMod val="75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শিখনফল</a:t>
            </a:r>
            <a:endParaRPr lang="en-US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4114800" y="228600"/>
            <a:ext cx="2209800" cy="735048"/>
          </a:xfrm>
          <a:prstGeom prst="roundRect">
            <a:avLst>
              <a:gd name="adj" fmla="val 50000"/>
            </a:avLst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সূচিপত্র</a:t>
            </a:r>
            <a:endParaRPr lang="en-US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16" name="Rounded Rectangle 15">
            <a:hlinkClick r:id="rId10" action="ppaction://hlinksldjump"/>
          </p:cNvPr>
          <p:cNvSpPr/>
          <p:nvPr/>
        </p:nvSpPr>
        <p:spPr>
          <a:xfrm>
            <a:off x="6632584" y="1692816"/>
            <a:ext cx="2209800" cy="381000"/>
          </a:xfrm>
          <a:prstGeom prst="roundRect">
            <a:avLst>
              <a:gd name="adj" fmla="val 46131"/>
            </a:avLst>
          </a:prstGeom>
          <a:solidFill>
            <a:schemeClr val="accent2">
              <a:lumMod val="75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পরিচিতি</a:t>
            </a:r>
            <a:endParaRPr lang="en-US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20" name="Rounded Rectangle 19">
            <a:hlinkClick r:id="rId11" action="ppaction://hlinksldjump"/>
          </p:cNvPr>
          <p:cNvSpPr/>
          <p:nvPr/>
        </p:nvSpPr>
        <p:spPr>
          <a:xfrm>
            <a:off x="6608308" y="3417280"/>
            <a:ext cx="2209800" cy="381000"/>
          </a:xfrm>
          <a:prstGeom prst="roundRect">
            <a:avLst>
              <a:gd name="adj" fmla="val 46131"/>
            </a:avLst>
          </a:prstGeom>
          <a:solidFill>
            <a:schemeClr val="accent2">
              <a:lumMod val="75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পাঠ ঘোষনা</a:t>
            </a:r>
            <a:endParaRPr lang="en-US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21" name="Rounded Rectangle 20">
            <a:hlinkClick r:id="rId12" action="ppaction://hlinksldjump"/>
          </p:cNvPr>
          <p:cNvSpPr/>
          <p:nvPr/>
        </p:nvSpPr>
        <p:spPr>
          <a:xfrm>
            <a:off x="6615332" y="4277756"/>
            <a:ext cx="2209800" cy="381000"/>
          </a:xfrm>
          <a:prstGeom prst="roundRect">
            <a:avLst>
              <a:gd name="adj" fmla="val 46131"/>
            </a:avLst>
          </a:prstGeom>
          <a:solidFill>
            <a:schemeClr val="accent2">
              <a:lumMod val="75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একক কাজ</a:t>
            </a:r>
            <a:endParaRPr lang="en-US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25" name="Rounded Rectangle 24">
            <a:hlinkClick r:id="rId13" action="ppaction://hlinksldjump"/>
          </p:cNvPr>
          <p:cNvSpPr/>
          <p:nvPr/>
        </p:nvSpPr>
        <p:spPr>
          <a:xfrm>
            <a:off x="6629400" y="2127740"/>
            <a:ext cx="2209800" cy="381000"/>
          </a:xfrm>
          <a:prstGeom prst="roundRect">
            <a:avLst>
              <a:gd name="adj" fmla="val 46131"/>
            </a:avLst>
          </a:prstGeom>
          <a:solidFill>
            <a:schemeClr val="accent2">
              <a:lumMod val="75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প্রেষণা দান</a:t>
            </a:r>
            <a:endParaRPr lang="en-US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26" name="Rounded Rectangle 25">
            <a:hlinkClick r:id="rId14" action="ppaction://hlinksldjump"/>
          </p:cNvPr>
          <p:cNvSpPr/>
          <p:nvPr/>
        </p:nvSpPr>
        <p:spPr>
          <a:xfrm>
            <a:off x="6629400" y="1241476"/>
            <a:ext cx="2209800" cy="381000"/>
          </a:xfrm>
          <a:prstGeom prst="roundRect">
            <a:avLst>
              <a:gd name="adj" fmla="val 46131"/>
            </a:avLst>
          </a:prstGeom>
          <a:solidFill>
            <a:schemeClr val="accent2">
              <a:lumMod val="75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শুভেচ্ছা বিনিময়</a:t>
            </a:r>
            <a:endParaRPr lang="en-US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27" name="Title 17"/>
          <p:cNvSpPr txBox="1">
            <a:spLocks/>
          </p:cNvSpPr>
          <p:nvPr/>
        </p:nvSpPr>
        <p:spPr>
          <a:xfrm>
            <a:off x="-2046516" y="2206625"/>
            <a:ext cx="7772400" cy="14700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7" name="TextBox 16">
            <a:hlinkClick r:id="rId15" action="ppaction://hlinkfile"/>
          </p:cNvPr>
          <p:cNvSpPr txBox="1"/>
          <p:nvPr/>
        </p:nvSpPr>
        <p:spPr>
          <a:xfrm>
            <a:off x="147838" y="5682343"/>
            <a:ext cx="6172200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 smtClean="0">
                <a:solidFill>
                  <a:schemeClr val="bg1"/>
                </a:solidFill>
              </a:rPr>
              <a:t> If Font Problem Please install this font :</a:t>
            </a:r>
          </a:p>
          <a:p>
            <a:r>
              <a:rPr lang="en-US" sz="2000" b="1" dirty="0" smtClean="0">
                <a:solidFill>
                  <a:schemeClr val="bg1"/>
                </a:solidFill>
              </a:rPr>
              <a:t> SolaimanLipi,  NikoshBAN,  Times New Roman </a:t>
            </a:r>
            <a:endParaRPr lang="en-US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500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5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2" dur="500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3" dur="5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000"/>
                            </p:stCondLst>
                            <p:childTnLst>
                              <p:par>
                                <p:cTn id="6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4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500"/>
                            </p:stCondLst>
                            <p:childTnLst>
                              <p:par>
                                <p:cTn id="7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5" dur="500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0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000"/>
                            </p:stCondLst>
                            <p:childTnLst>
                              <p:par>
                                <p:cTn id="82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6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1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4500"/>
                            </p:stCondLst>
                            <p:childTnLst>
                              <p:par>
                                <p:cTn id="9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7" dur="5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0"/>
                            </p:stCondLst>
                            <p:childTnLst>
                              <p:par>
                                <p:cTn id="104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8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500"/>
                            </p:stCondLst>
                            <p:childTnLst>
                              <p:par>
                                <p:cTn id="11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9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4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6000"/>
                            </p:stCondLst>
                            <p:childTnLst>
                              <p:par>
                                <p:cTn id="12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0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5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6500"/>
                            </p:stCondLst>
                            <p:childTnLst>
                              <p:par>
                                <p:cTn id="13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1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6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7000"/>
                            </p:stCondLst>
                            <p:childTnLst>
                              <p:par>
                                <p:cTn id="148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1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uiExpand="1" build="p" animBg="1"/>
      <p:bldP spid="8" grpId="0" uiExpand="1" build="p" animBg="1"/>
      <p:bldP spid="9" grpId="0" uiExpand="1" build="p" animBg="1"/>
      <p:bldP spid="10" grpId="0" uiExpand="1" build="p" animBg="1"/>
      <p:bldP spid="11" grpId="0" uiExpand="1" build="p" animBg="1"/>
      <p:bldP spid="13" grpId="0" uiExpand="1" build="p" animBg="1"/>
      <p:bldP spid="14" grpId="0" uiExpand="1" build="p" animBg="1"/>
      <p:bldP spid="15" grpId="0" animBg="1"/>
      <p:bldP spid="16" grpId="0" uiExpand="1" build="p" animBg="1"/>
      <p:bldP spid="20" grpId="0" uiExpand="1" build="p" animBg="1"/>
      <p:bldP spid="21" grpId="0" uiExpand="1" build="p" animBg="1"/>
      <p:bldP spid="25" grpId="0" uiExpand="1" build="p" animBg="1"/>
      <p:bldP spid="26" grpId="0" uiExpand="1" build="p" animBg="1"/>
      <p:bldP spid="1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4038600" y="166468"/>
            <a:ext cx="4114800" cy="685800"/>
          </a:xfrm>
          <a:effectLst>
            <a:outerShdw dist="35921" dir="2700000" algn="ctr" rotWithShape="0">
              <a:srgbClr val="FF9900"/>
            </a:outerShdw>
          </a:effectLst>
        </p:spPr>
        <p:txBody>
          <a:bodyPr/>
          <a:lstStyle/>
          <a:p>
            <a:pPr algn="l" eaLnBrk="1" hangingPunct="1">
              <a:defRPr/>
            </a:pPr>
            <a:r>
              <a:rPr lang="bn-BD" sz="4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SolaimanLipi" pitchFamily="65" charset="0"/>
                <a:cs typeface="SolaimanLipi" pitchFamily="65" charset="0"/>
              </a:rPr>
              <a:t>অপটিক্যাল ফাইবার</a:t>
            </a:r>
            <a:endParaRPr lang="en-US" sz="44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91139" name="Rectangle 3"/>
          <p:cNvSpPr>
            <a:spLocks noGrp="1" noChangeArrowheads="1"/>
          </p:cNvSpPr>
          <p:nvPr>
            <p:ph idx="1"/>
          </p:nvPr>
        </p:nvSpPr>
        <p:spPr>
          <a:xfrm>
            <a:off x="0" y="1828800"/>
            <a:ext cx="5029200" cy="4724400"/>
          </a:xfrm>
        </p:spPr>
        <p:txBody>
          <a:bodyPr/>
          <a:lstStyle/>
          <a:p>
            <a:pPr algn="just" eaLnBrk="1" hangingPunct="1">
              <a:buFont typeface="Wingdings" pitchFamily="2" charset="2"/>
              <a:buChar char="v"/>
              <a:defRPr/>
            </a:pPr>
            <a:r>
              <a:rPr lang="bn-BD" sz="3500" dirty="0" smtClean="0">
                <a:solidFill>
                  <a:srgbClr val="800000"/>
                </a:solidFill>
                <a:latin typeface="SolaimanLipi" pitchFamily="65" charset="0"/>
                <a:cs typeface="SolaimanLipi" pitchFamily="65" charset="0"/>
              </a:rPr>
              <a:t> অপটিক্যাল ফাইবার হলো ডাই-ইলেক্ট্রিক পদার্থ দিয়ে তৈরী এক ধরনের আঁশ-</a:t>
            </a:r>
          </a:p>
          <a:p>
            <a:pPr algn="just" eaLnBrk="1" hangingPunct="1">
              <a:buFont typeface="Wingdings" pitchFamily="2" charset="2"/>
              <a:buChar char="v"/>
              <a:defRPr/>
            </a:pPr>
            <a:r>
              <a:rPr lang="bn-BD" sz="3500" dirty="0" smtClean="0">
                <a:solidFill>
                  <a:srgbClr val="006600"/>
                </a:solidFill>
                <a:latin typeface="SolaimanLipi" pitchFamily="65" charset="0"/>
                <a:cs typeface="SolaimanLipi" pitchFamily="65" charset="0"/>
              </a:rPr>
              <a:t> যা আলো নিবন্ধকরণ ও পরিবহনে সক্ষম। </a:t>
            </a:r>
          </a:p>
          <a:p>
            <a:pPr algn="just" eaLnBrk="1" hangingPunct="1">
              <a:buFont typeface="Wingdings" pitchFamily="2" charset="2"/>
              <a:buChar char="v"/>
              <a:defRPr/>
            </a:pPr>
            <a:r>
              <a:rPr lang="bn-BD" sz="3500" dirty="0" smtClean="0">
                <a:solidFill>
                  <a:schemeClr val="tx1"/>
                </a:solidFill>
                <a:latin typeface="SolaimanLipi" pitchFamily="65" charset="0"/>
                <a:cs typeface="SolaimanLipi" pitchFamily="65" charset="0"/>
              </a:rPr>
              <a:t> ভিন্ন প্রতিসরাংকের এই ধরনের ডাই-ইলেক্ট্রিক দিয়ে অপটিক্যাল ফাইবার গঠিত।</a:t>
            </a:r>
            <a:endParaRPr lang="en-US" sz="3500" dirty="0" smtClean="0">
              <a:solidFill>
                <a:schemeClr val="tx1"/>
              </a:solidFill>
              <a:latin typeface="SolaimanLipi" pitchFamily="65" charset="0"/>
              <a:cs typeface="SolaimanLipi" pitchFamily="65" charset="0"/>
            </a:endParaRPr>
          </a:p>
        </p:txBody>
      </p:sp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58056" y="1187998"/>
            <a:ext cx="5410200" cy="717002"/>
            <a:chOff x="288" y="2352"/>
            <a:chExt cx="5307" cy="480"/>
          </a:xfrm>
        </p:grpSpPr>
        <p:pic>
          <p:nvPicPr>
            <p:cNvPr id="7" name="Picture 20" descr="led_square_orange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97" y="2352"/>
              <a:ext cx="4896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14" descr="led_square_green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88" y="2352"/>
              <a:ext cx="480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Text Box 21"/>
            <p:cNvSpPr txBox="1">
              <a:spLocks noChangeArrowheads="1"/>
            </p:cNvSpPr>
            <p:nvPr/>
          </p:nvSpPr>
          <p:spPr bwMode="auto">
            <a:xfrm>
              <a:off x="960" y="2408"/>
              <a:ext cx="4635" cy="3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418" tIns="45710" rIns="91418" bIns="45710">
              <a:spAutoFit/>
            </a:bodyPr>
            <a:lstStyle/>
            <a:p>
              <a:pPr algn="l"/>
              <a:r>
                <a:rPr lang="bn-BD" sz="3000" b="1" dirty="0" smtClean="0">
                  <a:solidFill>
                    <a:srgbClr val="00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olaimanLipi" pitchFamily="65" charset="0"/>
                  <a:cs typeface="SolaimanLipi" pitchFamily="65" charset="0"/>
                </a:rPr>
                <a:t>অপটিক্যাল ফাইবার কি?</a:t>
              </a:r>
              <a:endParaRPr lang="en-US" sz="30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endParaRPr>
            </a:p>
          </p:txBody>
        </p:sp>
      </p:grpSp>
      <p:pic>
        <p:nvPicPr>
          <p:cNvPr id="10" name="Picture 9" descr="fiber optics internet.jpg"/>
          <p:cNvPicPr>
            <a:picLocks noChangeAspect="1"/>
          </p:cNvPicPr>
          <p:nvPr/>
        </p:nvPicPr>
        <p:blipFill>
          <a:blip r:embed="rId4"/>
          <a:srcRect t="27778" r="19840"/>
          <a:stretch>
            <a:fillRect/>
          </a:stretch>
        </p:blipFill>
        <p:spPr>
          <a:xfrm>
            <a:off x="5076818" y="1191064"/>
            <a:ext cx="4038600" cy="51898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Action Button: Home 10">
            <a:hlinkClick r:id="" action="ppaction://hlinkshowjump?jump=firstslide" highlightClick="1"/>
          </p:cNvPr>
          <p:cNvSpPr/>
          <p:nvPr/>
        </p:nvSpPr>
        <p:spPr>
          <a:xfrm>
            <a:off x="8305800" y="262596"/>
            <a:ext cx="609600" cy="57560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1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500"/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4" dur="500"/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8" grpId="0"/>
      <p:bldP spid="91139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3962400" y="228600"/>
            <a:ext cx="4267200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9900"/>
            </a:outerShdw>
          </a:effectLst>
        </p:spPr>
        <p:txBody>
          <a:bodyPr vert="horz" wrap="square" lIns="64310" tIns="32155" rIns="64310" bIns="32155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6429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SolaimanLipi" pitchFamily="65" charset="0"/>
                <a:ea typeface="+mj-ea"/>
                <a:cs typeface="SolaimanLipi" pitchFamily="65" charset="0"/>
              </a:rPr>
              <a:t>অপটিক্যাল ফাইবার</a:t>
            </a:r>
            <a:endParaRPr kumimoji="0" lang="en-US" sz="44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SolaimanLipi" pitchFamily="65" charset="0"/>
              <a:ea typeface="+mj-ea"/>
              <a:cs typeface="SolaimanLipi" pitchFamily="65" charset="0"/>
            </a:endParaRPr>
          </a:p>
        </p:txBody>
      </p:sp>
      <p:pic>
        <p:nvPicPr>
          <p:cNvPr id="8" name="Picture 7" descr="o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0" y="3505200"/>
            <a:ext cx="3200400" cy="2895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7086600" y="5907256"/>
            <a:ext cx="1812064" cy="400110"/>
          </a:xfrm>
          <a:prstGeom prst="borderCallout1">
            <a:avLst>
              <a:gd name="adj1" fmla="val -119597"/>
              <a:gd name="adj2" fmla="val 91469"/>
              <a:gd name="adj3" fmla="val -1235"/>
              <a:gd name="adj4" fmla="val 84385"/>
            </a:avLst>
          </a:prstGeom>
          <a:ln w="19050"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tx1"/>
                </a:solidFill>
              </a:rPr>
              <a:t>Jacket</a:t>
            </a:r>
            <a:r>
              <a:rPr lang="bn-BD" sz="2000" dirty="0" smtClean="0">
                <a:solidFill>
                  <a:schemeClr val="tx1"/>
                </a:solidFill>
              </a:rPr>
              <a:t> (</a:t>
            </a:r>
            <a:r>
              <a:rPr lang="en-US" sz="2000" dirty="0" smtClean="0">
                <a:solidFill>
                  <a:schemeClr val="tx1"/>
                </a:solidFill>
              </a:rPr>
              <a:t>Plastic</a:t>
            </a:r>
            <a:r>
              <a:rPr lang="bn-BD" sz="2000" dirty="0" smtClean="0">
                <a:solidFill>
                  <a:schemeClr val="tx1"/>
                </a:solidFill>
              </a:rPr>
              <a:t>)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29628" y="5196114"/>
            <a:ext cx="1465944" cy="400110"/>
          </a:xfrm>
          <a:prstGeom prst="borderCallout2">
            <a:avLst>
              <a:gd name="adj1" fmla="val 102184"/>
              <a:gd name="adj2" fmla="val 87707"/>
              <a:gd name="adj3" fmla="val 139018"/>
              <a:gd name="adj4" fmla="val 99569"/>
              <a:gd name="adj5" fmla="val 33698"/>
              <a:gd name="adj6" fmla="val 135665"/>
            </a:avLst>
          </a:prstGeom>
          <a:ln w="19050"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tx1"/>
                </a:solidFill>
              </a:rPr>
              <a:t>Core </a:t>
            </a:r>
            <a:r>
              <a:rPr lang="bn-BD" sz="2000" dirty="0" smtClean="0">
                <a:solidFill>
                  <a:schemeClr val="tx1"/>
                </a:solidFill>
              </a:rPr>
              <a:t>(</a:t>
            </a:r>
            <a:r>
              <a:rPr lang="en-US" sz="2000" dirty="0" smtClean="0">
                <a:solidFill>
                  <a:schemeClr val="tx1"/>
                </a:solidFill>
              </a:rPr>
              <a:t>Glass</a:t>
            </a:r>
            <a:r>
              <a:rPr lang="bn-BD" sz="2000" dirty="0" smtClean="0">
                <a:solidFill>
                  <a:schemeClr val="tx1"/>
                </a:solidFill>
              </a:rPr>
              <a:t>)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930870" y="3547850"/>
            <a:ext cx="1932252" cy="400110"/>
          </a:xfrm>
          <a:prstGeom prst="borderCallout1">
            <a:avLst>
              <a:gd name="adj1" fmla="val 181493"/>
              <a:gd name="adj2" fmla="val 60926"/>
              <a:gd name="adj3" fmla="val 111220"/>
              <a:gd name="adj4" fmla="val 39834"/>
            </a:avLst>
          </a:prstGeom>
          <a:ln w="19050"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tx1"/>
                </a:solidFill>
              </a:rPr>
              <a:t>Cladding </a:t>
            </a:r>
            <a:r>
              <a:rPr lang="bn-BD" sz="2000" dirty="0" smtClean="0">
                <a:solidFill>
                  <a:schemeClr val="tx1"/>
                </a:solidFill>
              </a:rPr>
              <a:t>(</a:t>
            </a:r>
            <a:r>
              <a:rPr lang="en-US" sz="2000" dirty="0" smtClean="0">
                <a:solidFill>
                  <a:schemeClr val="tx1"/>
                </a:solidFill>
              </a:rPr>
              <a:t>Glass</a:t>
            </a:r>
            <a:r>
              <a:rPr lang="bn-BD" sz="2000" dirty="0" smtClean="0">
                <a:solidFill>
                  <a:schemeClr val="tx1"/>
                </a:solidFill>
              </a:rPr>
              <a:t>)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137886" y="1720455"/>
            <a:ext cx="5653314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 defTabSz="1300163">
              <a:defRPr/>
            </a:pPr>
            <a:r>
              <a:rPr lang="bn-BD" sz="3200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কোর</a:t>
            </a:r>
            <a:r>
              <a:rPr lang="en-US" sz="3200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  <a:sym typeface="Wingdings"/>
              </a:rPr>
              <a:t> </a:t>
            </a:r>
            <a:r>
              <a:rPr lang="en-US" sz="3200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bn-BD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ভিতরের </a:t>
            </a:r>
            <a:r>
              <a:rPr lang="bn-BD" sz="32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ডাই-ইলেক্ট্রিক কোর যার ব্যাস ৮ থেকে ১০০ মাইক্রোন হয়ে থাকে।</a:t>
            </a:r>
          </a:p>
          <a:p>
            <a:pPr algn="just" defTabSz="1300163">
              <a:defRPr/>
            </a:pPr>
            <a:r>
              <a:rPr lang="bn-BD" sz="3200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ক্ল্যাডিং</a:t>
            </a:r>
            <a:r>
              <a:rPr lang="bn-BD" sz="3200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200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  <a:sym typeface="Wingdings"/>
              </a:rPr>
              <a:t> </a:t>
            </a:r>
            <a:r>
              <a:rPr lang="bn-BD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কোরকে </a:t>
            </a:r>
            <a:r>
              <a:rPr lang="bn-BD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আবদ্ধ করে থাকা বাইরের ডাই-ইলেক্ট্রিক আবরন ক্ল্যাডিং নামে পরিচিত। </a:t>
            </a:r>
            <a:endParaRPr 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  <a:p>
            <a:pPr algn="just" defTabSz="1300163">
              <a:defRPr/>
            </a:pPr>
            <a:r>
              <a:rPr lang="bn-BD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কোরের </a:t>
            </a:r>
            <a:r>
              <a:rPr lang="bn-BD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প্রতিসরাংক ক্ল্যাডিংয়ের প্রতিসরাংকের চেয়ে বেশী থাকে।</a:t>
            </a:r>
          </a:p>
          <a:p>
            <a:pPr algn="just" defTabSz="1300163">
              <a:defRPr/>
            </a:pPr>
            <a:r>
              <a:rPr lang="bn-BD" sz="32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জ্যাকেট</a:t>
            </a:r>
            <a:r>
              <a:rPr lang="en-US" sz="32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200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  <a:sym typeface="Wingdings"/>
              </a:rPr>
              <a:t></a:t>
            </a:r>
            <a:r>
              <a:rPr lang="bn-BD" sz="3200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bn-BD" sz="32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আবরণ </a:t>
            </a:r>
            <a:r>
              <a:rPr lang="bn-BD" sz="3200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হিসাবে কাজ করে।</a:t>
            </a:r>
            <a:endParaRPr lang="en-US" sz="3200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228600" y="1143000"/>
            <a:ext cx="7100887" cy="584775"/>
            <a:chOff x="228600" y="1143000"/>
            <a:chExt cx="7100887" cy="584775"/>
          </a:xfrm>
        </p:grpSpPr>
        <p:grpSp>
          <p:nvGrpSpPr>
            <p:cNvPr id="10" name="Group 12"/>
            <p:cNvGrpSpPr>
              <a:grpSpLocks/>
            </p:cNvGrpSpPr>
            <p:nvPr/>
          </p:nvGrpSpPr>
          <p:grpSpPr bwMode="auto">
            <a:xfrm>
              <a:off x="228600" y="1143000"/>
              <a:ext cx="7100887" cy="584200"/>
              <a:chOff x="39" y="660"/>
              <a:chExt cx="5676" cy="368"/>
            </a:xfrm>
          </p:grpSpPr>
          <p:pic>
            <p:nvPicPr>
              <p:cNvPr id="11" name="Picture 7" descr="cubo_rosso_architetto_fr_01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39" y="675"/>
                <a:ext cx="576" cy="35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5" name="AutoShape 8"/>
              <p:cNvSpPr>
                <a:spLocks noChangeArrowheads="1"/>
              </p:cNvSpPr>
              <p:nvPr/>
            </p:nvSpPr>
            <p:spPr bwMode="auto">
              <a:xfrm>
                <a:off x="507" y="687"/>
                <a:ext cx="4075" cy="321"/>
              </a:xfrm>
              <a:prstGeom prst="chevron">
                <a:avLst>
                  <a:gd name="adj" fmla="val 39600"/>
                </a:avLst>
              </a:prstGeom>
              <a:gradFill rotWithShape="1">
                <a:gsLst>
                  <a:gs pos="0">
                    <a:srgbClr val="929200"/>
                  </a:gs>
                  <a:gs pos="50000">
                    <a:srgbClr val="FFFF00"/>
                  </a:gs>
                  <a:gs pos="100000">
                    <a:srgbClr val="92920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lIns="91418" tIns="45710" rIns="91418" bIns="45710" anchor="ctr"/>
              <a:lstStyle/>
              <a:p>
                <a:pPr algn="ctr"/>
                <a:endParaRPr lang="en-US" sz="1800" b="1">
                  <a:solidFill>
                    <a:schemeClr val="accent2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18" name="Text Box 9"/>
              <p:cNvSpPr txBox="1">
                <a:spLocks noChangeArrowheads="1"/>
              </p:cNvSpPr>
              <p:nvPr/>
            </p:nvSpPr>
            <p:spPr bwMode="auto">
              <a:xfrm>
                <a:off x="570" y="660"/>
                <a:ext cx="5145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1418" tIns="45710" rIns="91418" bIns="45710">
                <a:spAutoFit/>
              </a:bodyPr>
              <a:lstStyle/>
              <a:p>
                <a:endParaRPr lang="en-US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olaimanLipi" pitchFamily="65" charset="0"/>
                  <a:cs typeface="SolaimanLipi" pitchFamily="65" charset="0"/>
                </a:endParaRPr>
              </a:p>
            </p:txBody>
          </p:sp>
        </p:grpSp>
        <p:sp>
          <p:nvSpPr>
            <p:cNvPr id="20" name="Rectangle 19"/>
            <p:cNvSpPr/>
            <p:nvPr/>
          </p:nvSpPr>
          <p:spPr>
            <a:xfrm>
              <a:off x="990600" y="1143000"/>
              <a:ext cx="485866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bn-BD" sz="32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olaimanLipi" pitchFamily="65" charset="0"/>
                  <a:cs typeface="SolaimanLipi" pitchFamily="65" charset="0"/>
                </a:rPr>
                <a:t>ফাইবার অপটিকের কয়টি অংশ?</a:t>
              </a:r>
              <a:endPara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endParaRPr>
            </a:p>
          </p:txBody>
        </p:sp>
      </p:grpSp>
      <p:pic>
        <p:nvPicPr>
          <p:cNvPr id="23" name="Picture 22" descr="Optical_breakout_cabl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5943600" y="1157068"/>
            <a:ext cx="3200400" cy="23481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Fibre-Optic-Cable-National-Broadband-Network-1249960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450" y="1295401"/>
            <a:ext cx="8801100" cy="5029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4" name="Content Placeholder 3">
            <a:hlinkClick r:id="" action="ppaction://ole?verb=0"/>
          </p:cNvPr>
          <p:cNvGraphicFramePr>
            <a:graphicFrameLocks noGrp="1" noChangeAspect="1"/>
          </p:cNvGraphicFramePr>
          <p:nvPr>
            <p:ph idx="1"/>
          </p:nvPr>
        </p:nvGraphicFramePr>
        <p:xfrm>
          <a:off x="4081967" y="137575"/>
          <a:ext cx="2065609" cy="15325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Packager Shell Object" showAsIcon="1" r:id="rId4" imgW="914400" imgH="771525" progId="Package">
                  <p:embed/>
                </p:oleObj>
              </mc:Choice>
              <mc:Fallback>
                <p:oleObj name="Packager Shell Object" showAsIcon="1" r:id="rId4" imgW="914400" imgH="771525" progId="Package">
                  <p:embed/>
                  <p:pic>
                    <p:nvPicPr>
                      <p:cNvPr id="0" name="Picture 5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1967" y="137575"/>
                        <a:ext cx="2065609" cy="153254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6019800" y="258010"/>
            <a:ext cx="2362200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bn-BD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ভিডিওটি দেখ</a:t>
            </a:r>
            <a:endParaRPr lang="en-US" sz="32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>
          <a:xfrm>
            <a:off x="2667000" y="262596"/>
            <a:ext cx="5638800" cy="685800"/>
          </a:xfrm>
          <a:effectLst>
            <a:outerShdw dist="35921" dir="2700000" algn="ctr" rotWithShape="0">
              <a:srgbClr val="FF9900"/>
            </a:outerShdw>
          </a:effectLst>
        </p:spPr>
        <p:txBody>
          <a:bodyPr anchor="t"/>
          <a:lstStyle/>
          <a:p>
            <a:pPr eaLnBrk="1" hangingPunct="1">
              <a:defRPr/>
            </a:pPr>
            <a:r>
              <a:rPr lang="bn-BD" sz="4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SolaimanLipi" pitchFamily="65" charset="0"/>
                <a:cs typeface="SolaimanLipi" pitchFamily="65" charset="0"/>
              </a:rPr>
              <a:t>অপটিক্যাল ফাইবারের বৈশিষ্ট্য</a:t>
            </a:r>
            <a:endParaRPr lang="en-US" sz="40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93187" name="Rectangle 3"/>
          <p:cNvSpPr>
            <a:spLocks noGrp="1" noChangeArrowheads="1"/>
          </p:cNvSpPr>
          <p:nvPr>
            <p:ph idx="1"/>
          </p:nvPr>
        </p:nvSpPr>
        <p:spPr>
          <a:xfrm>
            <a:off x="137184" y="1794922"/>
            <a:ext cx="4926012" cy="3346822"/>
          </a:xfrm>
        </p:spPr>
        <p:txBody>
          <a:bodyPr/>
          <a:lstStyle/>
          <a:p>
            <a:pPr algn="just" eaLnBrk="1" hangingPunct="1">
              <a:defRPr/>
            </a:pPr>
            <a:r>
              <a:rPr lang="bn-BD" sz="28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১. এটি ইলেক্ট্রিক্যাল সিগন্যালের পরিবর্তে আলোক বা লাইট সিগন্যাল ট্রান্সমিট করে।</a:t>
            </a:r>
          </a:p>
          <a:p>
            <a:pPr algn="just" eaLnBrk="1" hangingPunct="1">
              <a:defRPr/>
            </a:pPr>
            <a:endParaRPr lang="bn-BD" sz="2800" b="1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  <a:p>
            <a:pPr algn="just" eaLnBrk="1" hangingPunct="1">
              <a:defRPr/>
            </a:pPr>
            <a:r>
              <a:rPr lang="bn-BD" sz="28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২. এতে আলোকের পূর্ণ আভ্যন্তরীণ প্রতিফলন পদ্ধতিতে ডেটা উৎস থেকে গন্তব্যে গমন করে। </a:t>
            </a:r>
          </a:p>
        </p:txBody>
      </p:sp>
      <p:pic>
        <p:nvPicPr>
          <p:cNvPr id="6" name="Picture 5" descr="Fibre-Optic-Cable-National-Broadband-Network-1249960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34000"/>
            <a:ext cx="9144000" cy="1524000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281360" y="1143000"/>
            <a:ext cx="7696200" cy="584775"/>
            <a:chOff x="228600" y="1143000"/>
            <a:chExt cx="7100883" cy="584775"/>
          </a:xfrm>
        </p:grpSpPr>
        <p:grpSp>
          <p:nvGrpSpPr>
            <p:cNvPr id="7" name="Group 12"/>
            <p:cNvGrpSpPr>
              <a:grpSpLocks/>
            </p:cNvGrpSpPr>
            <p:nvPr/>
          </p:nvGrpSpPr>
          <p:grpSpPr bwMode="auto">
            <a:xfrm>
              <a:off x="228600" y="1143001"/>
              <a:ext cx="7100883" cy="584201"/>
              <a:chOff x="39" y="660"/>
              <a:chExt cx="5676" cy="368"/>
            </a:xfrm>
          </p:grpSpPr>
          <p:pic>
            <p:nvPicPr>
              <p:cNvPr id="9" name="Picture 7" descr="cubo_rosso_architetto_fr_01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39" y="675"/>
                <a:ext cx="576" cy="35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0" name="AutoShape 8"/>
              <p:cNvSpPr>
                <a:spLocks noChangeArrowheads="1"/>
              </p:cNvSpPr>
              <p:nvPr/>
            </p:nvSpPr>
            <p:spPr bwMode="auto">
              <a:xfrm>
                <a:off x="507" y="687"/>
                <a:ext cx="4075" cy="321"/>
              </a:xfrm>
              <a:prstGeom prst="chevron">
                <a:avLst>
                  <a:gd name="adj" fmla="val 39600"/>
                </a:avLst>
              </a:prstGeom>
              <a:gradFill rotWithShape="1">
                <a:gsLst>
                  <a:gs pos="0">
                    <a:srgbClr val="929200"/>
                  </a:gs>
                  <a:gs pos="50000">
                    <a:srgbClr val="FFFF00"/>
                  </a:gs>
                  <a:gs pos="100000">
                    <a:srgbClr val="92920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lIns="91418" tIns="45710" rIns="91418" bIns="45710" anchor="ctr"/>
              <a:lstStyle/>
              <a:p>
                <a:pPr algn="ctr"/>
                <a:endParaRPr lang="en-US" sz="1800" b="1">
                  <a:solidFill>
                    <a:schemeClr val="accent2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11" name="Text Box 9"/>
              <p:cNvSpPr txBox="1">
                <a:spLocks noChangeArrowheads="1"/>
              </p:cNvSpPr>
              <p:nvPr/>
            </p:nvSpPr>
            <p:spPr bwMode="auto">
              <a:xfrm>
                <a:off x="570" y="660"/>
                <a:ext cx="5145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1418" tIns="45710" rIns="91418" bIns="45710">
                <a:spAutoFit/>
              </a:bodyPr>
              <a:lstStyle/>
              <a:p>
                <a:endParaRPr lang="en-US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olaimanLipi" pitchFamily="65" charset="0"/>
                  <a:cs typeface="SolaimanLipi" pitchFamily="65" charset="0"/>
                </a:endParaRPr>
              </a:p>
            </p:txBody>
          </p:sp>
        </p:grpSp>
        <p:sp>
          <p:nvSpPr>
            <p:cNvPr id="8" name="Rectangle 7"/>
            <p:cNvSpPr/>
            <p:nvPr/>
          </p:nvSpPr>
          <p:spPr>
            <a:xfrm>
              <a:off x="990600" y="1143000"/>
              <a:ext cx="510540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bn-BD" sz="32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olaimanLipi" pitchFamily="65" charset="0"/>
                  <a:cs typeface="SolaimanLipi" pitchFamily="65" charset="0"/>
                </a:rPr>
                <a:t>ফাইবার অপটিকের বৈশিষ্ট্য কী কী?</a:t>
              </a:r>
              <a:endPara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endParaRPr>
            </a:p>
          </p:txBody>
        </p:sp>
      </p:grpSp>
      <p:pic>
        <p:nvPicPr>
          <p:cNvPr id="12" name="Picture 11" descr="8977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5400" y="3138268"/>
            <a:ext cx="4038600" cy="21717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Picture 12" descr="Badding-2-2012-3D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1600" y="1752600"/>
            <a:ext cx="3962400" cy="160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3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3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3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87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SSVT-8-Optical-Solid-Core-side-glow-light-11mm-diameter-SS-SSVT-SSVB-Series-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7204" y="1461868"/>
            <a:ext cx="3386796" cy="18147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79388" y="1724464"/>
            <a:ext cx="4545012" cy="3533336"/>
          </a:xfrm>
          <a:prstGeom prst="rect">
            <a:avLst/>
          </a:prstGeom>
        </p:spPr>
        <p:txBody>
          <a:bodyPr/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bn-BD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olaimanLipi" pitchFamily="65" charset="0"/>
                <a:ea typeface="+mn-ea"/>
                <a:cs typeface="SolaimanLipi" pitchFamily="65" charset="0"/>
              </a:rPr>
              <a:t>৩. এতে গিগাবাইট রেঞ্জ বা তার চেয়ে বেশি গতিতে ডেটা চলাচল করতে পারে।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bn-BD" sz="2000" b="1" i="0" u="none" strike="noStrike" kern="1200" cap="none" spc="0" normalizeH="0" baseline="0" noProof="0" dirty="0" smtClean="0">
              <a:ln>
                <a:noFill/>
              </a:ln>
              <a:solidFill>
                <a:srgbClr val="33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bn-BD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olaimanLipi" pitchFamily="65" charset="0"/>
                <a:ea typeface="+mn-ea"/>
                <a:cs typeface="SolaimanLipi" pitchFamily="65" charset="0"/>
              </a:rPr>
              <a:t>৪. নেটওয়ার্কের ব্যাকবোন হিসাবে ফাইবার অপটিক ক্যাবল অধিক ব্যবহৃত হয়।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667000" y="255222"/>
            <a:ext cx="5638800" cy="685800"/>
          </a:xfrm>
          <a:prstGeom prst="rect">
            <a:avLst/>
          </a:prstGeom>
          <a:effectLst>
            <a:outerShdw dist="35921" dir="2700000" algn="ctr" rotWithShape="0">
              <a:srgbClr val="FF9900"/>
            </a:outerShdw>
          </a:effectLst>
        </p:spPr>
        <p:txBody>
          <a:bodyPr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SolaimanLipi" pitchFamily="65" charset="0"/>
                <a:ea typeface="+mj-ea"/>
                <a:cs typeface="SolaimanLipi" pitchFamily="65" charset="0"/>
              </a:rPr>
              <a:t>অপটিক্যাল ফাইবারের বৈশিষ্ট্য</a:t>
            </a:r>
            <a:endParaRPr kumimoji="0" lang="en-US" sz="4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SolaimanLipi" pitchFamily="65" charset="0"/>
              <a:ea typeface="+mj-ea"/>
              <a:cs typeface="SolaimanLipi" pitchFamily="65" charset="0"/>
            </a:endParaRPr>
          </a:p>
        </p:txBody>
      </p:sp>
      <p:pic>
        <p:nvPicPr>
          <p:cNvPr id="6" name="Picture 5" descr="Fibre-Optic-Cable-National-Broadband-Network-1249960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334000"/>
            <a:ext cx="9144000" cy="152400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281360" y="1143000"/>
            <a:ext cx="7696200" cy="584775"/>
            <a:chOff x="228600" y="1143000"/>
            <a:chExt cx="7100883" cy="584775"/>
          </a:xfrm>
        </p:grpSpPr>
        <p:grpSp>
          <p:nvGrpSpPr>
            <p:cNvPr id="8" name="Group 12"/>
            <p:cNvGrpSpPr>
              <a:grpSpLocks/>
            </p:cNvGrpSpPr>
            <p:nvPr/>
          </p:nvGrpSpPr>
          <p:grpSpPr bwMode="auto">
            <a:xfrm>
              <a:off x="228600" y="1143001"/>
              <a:ext cx="7100883" cy="584201"/>
              <a:chOff x="39" y="660"/>
              <a:chExt cx="5676" cy="368"/>
            </a:xfrm>
          </p:grpSpPr>
          <p:pic>
            <p:nvPicPr>
              <p:cNvPr id="10" name="Picture 7" descr="cubo_rosso_architetto_fr_01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39" y="675"/>
                <a:ext cx="576" cy="35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1" name="AutoShape 8"/>
              <p:cNvSpPr>
                <a:spLocks noChangeArrowheads="1"/>
              </p:cNvSpPr>
              <p:nvPr/>
            </p:nvSpPr>
            <p:spPr bwMode="auto">
              <a:xfrm>
                <a:off x="507" y="687"/>
                <a:ext cx="4075" cy="321"/>
              </a:xfrm>
              <a:prstGeom prst="chevron">
                <a:avLst>
                  <a:gd name="adj" fmla="val 39600"/>
                </a:avLst>
              </a:prstGeom>
              <a:gradFill rotWithShape="1">
                <a:gsLst>
                  <a:gs pos="0">
                    <a:srgbClr val="929200"/>
                  </a:gs>
                  <a:gs pos="50000">
                    <a:srgbClr val="FFFF00"/>
                  </a:gs>
                  <a:gs pos="100000">
                    <a:srgbClr val="92920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lIns="91418" tIns="45710" rIns="91418" bIns="45710" anchor="ctr"/>
              <a:lstStyle/>
              <a:p>
                <a:pPr algn="ctr"/>
                <a:endParaRPr lang="en-US" sz="1800" b="1">
                  <a:solidFill>
                    <a:schemeClr val="accent2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12" name="Text Box 9"/>
              <p:cNvSpPr txBox="1">
                <a:spLocks noChangeArrowheads="1"/>
              </p:cNvSpPr>
              <p:nvPr/>
            </p:nvSpPr>
            <p:spPr bwMode="auto">
              <a:xfrm>
                <a:off x="570" y="660"/>
                <a:ext cx="5145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1418" tIns="45710" rIns="91418" bIns="45710">
                <a:spAutoFit/>
              </a:bodyPr>
              <a:lstStyle/>
              <a:p>
                <a:endParaRPr lang="en-US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olaimanLipi" pitchFamily="65" charset="0"/>
                  <a:cs typeface="SolaimanLipi" pitchFamily="65" charset="0"/>
                </a:endParaRPr>
              </a:p>
            </p:txBody>
          </p:sp>
        </p:grpSp>
        <p:sp>
          <p:nvSpPr>
            <p:cNvPr id="9" name="Rectangle 8"/>
            <p:cNvSpPr/>
            <p:nvPr/>
          </p:nvSpPr>
          <p:spPr>
            <a:xfrm>
              <a:off x="990600" y="1143000"/>
              <a:ext cx="510540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bn-BD" sz="32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olaimanLipi" pitchFamily="65" charset="0"/>
                  <a:cs typeface="SolaimanLipi" pitchFamily="65" charset="0"/>
                </a:rPr>
                <a:t>ফাইবার অপটিকের বৈশিষ্ট্য কী কী?</a:t>
              </a:r>
              <a:endPara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endParaRPr>
            </a:p>
          </p:txBody>
        </p:sp>
      </p:grpSp>
      <p:pic>
        <p:nvPicPr>
          <p:cNvPr id="13" name="Picture 12" descr="iStock_000012520570XSmall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42672" y="3256672"/>
            <a:ext cx="3543300" cy="20428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381000" y="1295400"/>
            <a:ext cx="56388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4310" tIns="32155" rIns="64310" bIns="32155"/>
          <a:lstStyle/>
          <a:p>
            <a:pPr marL="241300" indent="-241300" algn="just" defTabSz="642938">
              <a:spcBef>
                <a:spcPct val="20000"/>
              </a:spcBef>
              <a:buFontTx/>
              <a:buChar char="•"/>
              <a:defRPr/>
            </a:pPr>
            <a:r>
              <a:rPr lang="bn-BD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১</a:t>
            </a:r>
            <a:r>
              <a:rPr lang="bn-BD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. উচ্চ </a:t>
            </a:r>
            <a:r>
              <a:rPr lang="bn-BD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ব্যান্ডউইথ</a:t>
            </a:r>
          </a:p>
          <a:p>
            <a:pPr marL="241300" indent="-241300" algn="just" defTabSz="642938">
              <a:spcBef>
                <a:spcPct val="20000"/>
              </a:spcBef>
              <a:buFontTx/>
              <a:buChar char="•"/>
              <a:defRPr/>
            </a:pPr>
            <a:endParaRPr lang="bn-BD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  <a:p>
            <a:pPr marL="241300" indent="-241300" algn="just" defTabSz="642938">
              <a:spcBef>
                <a:spcPct val="20000"/>
              </a:spcBef>
              <a:defRPr/>
            </a:pPr>
            <a:endParaRPr lang="bn-BD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  <a:p>
            <a:pPr marL="241300" indent="-241300" algn="just" defTabSz="642938">
              <a:spcBef>
                <a:spcPct val="20000"/>
              </a:spcBef>
              <a:buFontTx/>
              <a:buChar char="•"/>
              <a:defRPr/>
            </a:pPr>
            <a:endParaRPr lang="bn-BD" sz="2800" b="1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  <a:p>
            <a:pPr marL="241300" indent="-241300" algn="just" defTabSz="642938">
              <a:spcBef>
                <a:spcPct val="20000"/>
              </a:spcBef>
              <a:buFontTx/>
              <a:buChar char="•"/>
              <a:defRPr/>
            </a:pPr>
            <a:r>
              <a:rPr lang="bn-BD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২.</a:t>
            </a:r>
            <a:r>
              <a:rPr lang="bn-BD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bn-BD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আকারে ছোট এবং ওজন অত্যন্ত </a:t>
            </a:r>
            <a:r>
              <a:rPr lang="bn-BD" sz="28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কম</a:t>
            </a:r>
          </a:p>
          <a:p>
            <a:pPr marL="241300" indent="-241300" algn="just" defTabSz="642938">
              <a:spcBef>
                <a:spcPct val="20000"/>
              </a:spcBef>
              <a:buFontTx/>
              <a:buChar char="•"/>
              <a:defRPr/>
            </a:pPr>
            <a:endParaRPr lang="bn-BD" sz="2800" b="1" dirty="0" smtClean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  <a:p>
            <a:pPr marL="241300" indent="-241300" algn="just" defTabSz="642938">
              <a:spcBef>
                <a:spcPct val="20000"/>
              </a:spcBef>
              <a:defRPr/>
            </a:pPr>
            <a:endParaRPr lang="bn-BD" sz="2800" b="1" dirty="0" smtClean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  <a:p>
            <a:pPr marL="241300" indent="-241300" algn="just" defTabSz="642938">
              <a:spcBef>
                <a:spcPct val="20000"/>
              </a:spcBef>
              <a:buFontTx/>
              <a:buChar char="•"/>
              <a:defRPr/>
            </a:pPr>
            <a:endParaRPr lang="bn-BD" sz="2800" b="1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  <a:p>
            <a:pPr marL="241300" indent="-241300" algn="just" defTabSz="642938">
              <a:spcBef>
                <a:spcPct val="20000"/>
              </a:spcBef>
              <a:buFontTx/>
              <a:buChar char="•"/>
              <a:defRPr/>
            </a:pPr>
            <a:r>
              <a:rPr lang="bn-BD" sz="28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৩. শক্তি ক্ষয় করে </a:t>
            </a:r>
            <a:r>
              <a:rPr lang="bn-BD" sz="28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কম</a:t>
            </a:r>
          </a:p>
          <a:p>
            <a:pPr marL="241300" indent="-241300" algn="just" defTabSz="642938">
              <a:spcBef>
                <a:spcPct val="20000"/>
              </a:spcBef>
              <a:buFontTx/>
              <a:buChar char="•"/>
              <a:defRPr/>
            </a:pPr>
            <a:endParaRPr lang="bn-BD" sz="2800" b="1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  <a:p>
            <a:pPr marL="241300" indent="-241300" algn="just" defTabSz="642938">
              <a:spcBef>
                <a:spcPct val="20000"/>
              </a:spcBef>
              <a:defRPr/>
            </a:pPr>
            <a:endParaRPr lang="bn-BD" sz="2300" b="1" dirty="0" smtClean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  <a:p>
            <a:pPr marL="241300" indent="-241300" algn="just" defTabSz="642938">
              <a:spcBef>
                <a:spcPct val="20000"/>
              </a:spcBef>
              <a:buFontTx/>
              <a:buChar char="•"/>
              <a:defRPr/>
            </a:pPr>
            <a:endParaRPr lang="en-US" sz="2800" b="1" dirty="0">
              <a:solidFill>
                <a:srgbClr val="99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743200" y="250723"/>
            <a:ext cx="5638800" cy="685800"/>
          </a:xfrm>
          <a:prstGeom prst="rect">
            <a:avLst/>
          </a:prstGeom>
          <a:effectLst>
            <a:outerShdw dist="35921" dir="2700000" algn="ctr" rotWithShape="0">
              <a:srgbClr val="FF9900"/>
            </a:outerShdw>
          </a:effectLst>
        </p:spPr>
        <p:txBody>
          <a:bodyPr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SolaimanLipi" pitchFamily="65" charset="0"/>
                <a:ea typeface="+mj-ea"/>
                <a:cs typeface="SolaimanLipi" pitchFamily="65" charset="0"/>
              </a:rPr>
              <a:t>অপটিক্যাল ফাইবারের সুবিধা</a:t>
            </a:r>
            <a:endParaRPr kumimoji="0" lang="en-US" sz="4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SolaimanLipi" pitchFamily="65" charset="0"/>
              <a:ea typeface="+mj-ea"/>
              <a:cs typeface="SolaimanLipi" pitchFamily="65" charset="0"/>
            </a:endParaRPr>
          </a:p>
        </p:txBody>
      </p:sp>
      <p:pic>
        <p:nvPicPr>
          <p:cNvPr id="6" name="Picture 5" descr="getImage.jpg"/>
          <p:cNvPicPr>
            <a:picLocks noChangeAspect="1"/>
          </p:cNvPicPr>
          <p:nvPr/>
        </p:nvPicPr>
        <p:blipFill>
          <a:blip r:embed="rId2"/>
          <a:srcRect b="50000"/>
          <a:stretch>
            <a:fillRect/>
          </a:stretch>
        </p:blipFill>
        <p:spPr>
          <a:xfrm>
            <a:off x="5791200" y="1171136"/>
            <a:ext cx="3200400" cy="1495864"/>
          </a:xfrm>
          <a:prstGeom prst="rect">
            <a:avLst/>
          </a:prstGeom>
        </p:spPr>
      </p:pic>
      <p:pic>
        <p:nvPicPr>
          <p:cNvPr id="8" name="Picture 7" descr="-12474-242512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5268" y="2771336"/>
            <a:ext cx="3124200" cy="1676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 descr="a09_fiber_full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1200" y="4572000"/>
            <a:ext cx="3200400" cy="1828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allAtOnc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012-03-11-06-56-20-4f5c4c94a1ef3-smartphone-security-tips.jpg"/>
          <p:cNvPicPr>
            <a:picLocks noChangeAspect="1"/>
          </p:cNvPicPr>
          <p:nvPr/>
        </p:nvPicPr>
        <p:blipFill>
          <a:blip r:embed="rId2"/>
          <a:srcRect l="21903" r="29911"/>
          <a:stretch>
            <a:fillRect/>
          </a:stretch>
        </p:blipFill>
        <p:spPr>
          <a:xfrm>
            <a:off x="5715000" y="4329332"/>
            <a:ext cx="3429000" cy="2057400"/>
          </a:xfrm>
          <a:prstGeom prst="rect">
            <a:avLst/>
          </a:prstGeom>
        </p:spPr>
      </p:pic>
      <p:pic>
        <p:nvPicPr>
          <p:cNvPr id="5" name="Picture 4" descr="Optical_fiber_clos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3064" y="1219200"/>
            <a:ext cx="3352800" cy="2819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81000" y="1295400"/>
            <a:ext cx="56388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4310" tIns="32155" rIns="64310" bIns="32155"/>
          <a:lstStyle/>
          <a:p>
            <a:pPr marL="241300" indent="-241300" algn="just" defTabSz="642938">
              <a:spcBef>
                <a:spcPct val="20000"/>
              </a:spcBef>
              <a:buFontTx/>
              <a:buChar char="•"/>
              <a:defRPr/>
            </a:pPr>
            <a:endParaRPr lang="bn-BD" sz="2800" b="1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  <a:p>
            <a:pPr marL="241300" indent="-241300" algn="just" defTabSz="642938">
              <a:spcBef>
                <a:spcPct val="20000"/>
              </a:spcBef>
              <a:buFontTx/>
              <a:buChar char="•"/>
              <a:defRPr/>
            </a:pPr>
            <a:r>
              <a:rPr lang="bn-BD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৪. বিদ্যুৎ চৌম্বক প্রভাব হতে </a:t>
            </a:r>
            <a:r>
              <a:rPr lang="bn-BD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মুক্ত</a:t>
            </a:r>
          </a:p>
          <a:p>
            <a:pPr marL="241300" indent="-241300" algn="just" defTabSz="642938">
              <a:spcBef>
                <a:spcPct val="20000"/>
              </a:spcBef>
              <a:buFontTx/>
              <a:buChar char="•"/>
              <a:defRPr/>
            </a:pPr>
            <a:endParaRPr lang="bn-BD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  <a:p>
            <a:pPr marL="241300" indent="-241300" algn="just" defTabSz="642938">
              <a:spcBef>
                <a:spcPct val="20000"/>
              </a:spcBef>
              <a:buFontTx/>
              <a:buChar char="•"/>
              <a:defRPr/>
            </a:pPr>
            <a:endParaRPr lang="bn-BD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  <a:p>
            <a:pPr marL="241300" indent="-241300" algn="just" defTabSz="642938">
              <a:spcBef>
                <a:spcPct val="20000"/>
              </a:spcBef>
              <a:buFontTx/>
              <a:buChar char="•"/>
              <a:defRPr/>
            </a:pPr>
            <a:endParaRPr lang="bn-BD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  <a:p>
            <a:pPr marL="241300" indent="-241300" algn="just" defTabSz="642938">
              <a:spcBef>
                <a:spcPct val="20000"/>
              </a:spcBef>
              <a:buFontTx/>
              <a:buChar char="•"/>
              <a:defRPr/>
            </a:pPr>
            <a:endParaRPr lang="bn-BD" sz="2800" b="1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  <a:p>
            <a:pPr marL="241300" indent="-241300" algn="just" defTabSz="642938">
              <a:spcBef>
                <a:spcPct val="20000"/>
              </a:spcBef>
              <a:buFontTx/>
              <a:buChar char="•"/>
              <a:defRPr/>
            </a:pPr>
            <a:r>
              <a:rPr lang="bn-BD" sz="28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৫. </a:t>
            </a:r>
            <a:r>
              <a:rPr lang="bn-BD" sz="2800" b="1" spc="-150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ডেটা সংরক্ষণের নিরাপত্তা ও গোপনীয়তা</a:t>
            </a:r>
          </a:p>
          <a:p>
            <a:pPr marL="241300" indent="-241300" algn="just" defTabSz="642938">
              <a:spcBef>
                <a:spcPct val="20000"/>
              </a:spcBef>
              <a:defRPr/>
            </a:pPr>
            <a:endParaRPr lang="bn-BD" sz="2300" b="1" dirty="0" smtClean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  <a:p>
            <a:pPr marL="241300" indent="-241300" algn="just" defTabSz="642938">
              <a:spcBef>
                <a:spcPct val="20000"/>
              </a:spcBef>
              <a:buFontTx/>
              <a:buChar char="•"/>
              <a:defRPr/>
            </a:pPr>
            <a:endParaRPr lang="en-US" sz="2800" b="1" dirty="0">
              <a:solidFill>
                <a:srgbClr val="99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2667000" y="255222"/>
            <a:ext cx="5638800" cy="685800"/>
          </a:xfrm>
          <a:prstGeom prst="rect">
            <a:avLst/>
          </a:prstGeom>
          <a:effectLst>
            <a:outerShdw dist="35921" dir="2700000" algn="ctr" rotWithShape="0">
              <a:srgbClr val="FF9900"/>
            </a:outerShdw>
          </a:effectLst>
        </p:spPr>
        <p:txBody>
          <a:bodyPr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SolaimanLipi" pitchFamily="65" charset="0"/>
                <a:ea typeface="+mj-ea"/>
                <a:cs typeface="SolaimanLipi" pitchFamily="65" charset="0"/>
              </a:rPr>
              <a:t>অপটিক্যাল ফাইবারের সুবিধা</a:t>
            </a:r>
            <a:endParaRPr kumimoji="0" lang="en-US" sz="4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SolaimanLipi" pitchFamily="65" charset="0"/>
              <a:ea typeface="+mj-ea"/>
              <a:cs typeface="SolaimanLipi" pitchFamily="65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allAtOnce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7" name="Rectangle 5"/>
          <p:cNvSpPr>
            <a:spLocks noChangeArrowheads="1"/>
          </p:cNvSpPr>
          <p:nvPr/>
        </p:nvSpPr>
        <p:spPr bwMode="auto">
          <a:xfrm>
            <a:off x="304800" y="1219200"/>
            <a:ext cx="4724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4310" tIns="32155" rIns="64310" bIns="32155"/>
          <a:lstStyle/>
          <a:p>
            <a:pPr marL="241300" indent="-241300" algn="just" defTabSz="642938">
              <a:spcBef>
                <a:spcPct val="20000"/>
              </a:spcBef>
              <a:buFontTx/>
              <a:buChar char="•"/>
              <a:defRPr/>
            </a:pPr>
            <a:r>
              <a:rPr lang="bn-BD" sz="28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১</a:t>
            </a:r>
            <a:r>
              <a:rPr lang="bn-BD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.</a:t>
            </a:r>
            <a:r>
              <a:rPr lang="bn-BD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bn-BD" sz="28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ফাইবার অপটিক ক্যাবলকে </a:t>
            </a:r>
            <a:r>
              <a:rPr lang="en-US" sz="28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</a:t>
            </a:r>
            <a:r>
              <a:rPr lang="bn-BD" sz="28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আকারে বাঁকানো যায় না </a:t>
            </a:r>
            <a:endParaRPr lang="en-US" sz="2800" b="1" dirty="0" smtClean="0">
              <a:solidFill>
                <a:srgbClr val="99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  <a:p>
            <a:pPr marL="241300" indent="-241300" algn="just" defTabSz="642938">
              <a:spcBef>
                <a:spcPct val="20000"/>
              </a:spcBef>
              <a:buFontTx/>
              <a:buChar char="•"/>
              <a:defRPr/>
            </a:pPr>
            <a:r>
              <a:rPr lang="bn-BD" sz="28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তাই </a:t>
            </a:r>
            <a:r>
              <a:rPr lang="bn-BD" sz="28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যেখানে অধিক বাঁকানোর প্রয়োজন হয় না সেখানেই অপটিক ফাইবার ব্যবহার করা সম্ভব</a:t>
            </a:r>
            <a:r>
              <a:rPr lang="bn-BD" sz="28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।</a:t>
            </a:r>
          </a:p>
          <a:p>
            <a:pPr marL="241300" indent="-241300" algn="just" defTabSz="642938">
              <a:spcBef>
                <a:spcPct val="20000"/>
              </a:spcBef>
              <a:buFontTx/>
              <a:buChar char="•"/>
              <a:defRPr/>
            </a:pPr>
            <a:endParaRPr lang="bn-BD" sz="2800" b="1" dirty="0">
              <a:solidFill>
                <a:srgbClr val="99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  <a:p>
            <a:pPr marL="241300" indent="-241300" algn="just" defTabSz="642938">
              <a:spcBef>
                <a:spcPct val="20000"/>
              </a:spcBef>
              <a:buFontTx/>
              <a:buChar char="•"/>
              <a:defRPr/>
            </a:pPr>
            <a:r>
              <a:rPr lang="bn-BD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২. অপটিক্যাল ফাইবার স্থাপন ও রক্ষনাবেক্ষণ করার জন্য দক্ষ ও কারিগরি জ্ঞানসম্পন্ন জনবল প্রয়োজন হয়।</a:t>
            </a:r>
            <a:endParaRPr lang="en-U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  <a:p>
            <a:pPr marL="241300" indent="-241300" algn="just" defTabSz="642938">
              <a:spcBef>
                <a:spcPct val="20000"/>
              </a:spcBef>
              <a:buFontTx/>
              <a:buChar char="•"/>
              <a:defRPr/>
            </a:pPr>
            <a:endParaRPr lang="en-US" sz="2800" b="1" dirty="0">
              <a:solidFill>
                <a:srgbClr val="99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514600" y="228600"/>
            <a:ext cx="5791200" cy="685800"/>
          </a:xfrm>
          <a:prstGeom prst="rect">
            <a:avLst/>
          </a:prstGeom>
          <a:effectLst>
            <a:outerShdw dist="35921" dir="2700000" algn="ctr" rotWithShape="0">
              <a:srgbClr val="FF9900"/>
            </a:outerShdw>
          </a:effectLst>
        </p:spPr>
        <p:txBody>
          <a:bodyPr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SolaimanLipi" pitchFamily="65" charset="0"/>
                <a:ea typeface="+mj-ea"/>
                <a:cs typeface="SolaimanLipi" pitchFamily="65" charset="0"/>
              </a:rPr>
              <a:t>অপটিক্যাল ফাইবারের অসুবিধা</a:t>
            </a:r>
            <a:endParaRPr kumimoji="0" lang="en-US" sz="4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SolaimanLipi" pitchFamily="65" charset="0"/>
              <a:ea typeface="+mj-ea"/>
              <a:cs typeface="SolaimanLipi" pitchFamily="65" charset="0"/>
            </a:endParaRPr>
          </a:p>
        </p:txBody>
      </p:sp>
      <p:pic>
        <p:nvPicPr>
          <p:cNvPr id="6" name="Picture 5" descr="FiberOpticTrenching2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0860" y="3623604"/>
            <a:ext cx="2971800" cy="28013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051108a_1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1170" y="1191065"/>
            <a:ext cx="2794000" cy="2362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52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52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500"/>
                                        <p:tgtEl>
                                          <p:spTgt spid="952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52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52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500"/>
                                        <p:tgtEl>
                                          <p:spTgt spid="952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52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52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500"/>
                                        <p:tgtEl>
                                          <p:spTgt spid="952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7" grpId="0" uiExpand="1" build="allAtOnce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80" name="AutoShape 24" descr="Brown marble"/>
          <p:cNvSpPr>
            <a:spLocks noChangeArrowheads="1"/>
          </p:cNvSpPr>
          <p:nvPr/>
        </p:nvSpPr>
        <p:spPr bwMode="auto">
          <a:xfrm>
            <a:off x="2438400" y="4076700"/>
            <a:ext cx="6296025" cy="509588"/>
          </a:xfrm>
          <a:prstGeom prst="homePlate">
            <a:avLst>
              <a:gd name="adj" fmla="val 149675"/>
            </a:avLst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96279" name="AutoShape 23" descr="Brown marble"/>
          <p:cNvSpPr>
            <a:spLocks noChangeArrowheads="1"/>
          </p:cNvSpPr>
          <p:nvPr/>
        </p:nvSpPr>
        <p:spPr bwMode="auto">
          <a:xfrm>
            <a:off x="2543175" y="3443288"/>
            <a:ext cx="6296025" cy="509587"/>
          </a:xfrm>
          <a:prstGeom prst="homePlate">
            <a:avLst>
              <a:gd name="adj" fmla="val 149675"/>
            </a:avLst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96268" name="AutoShape 12" descr="Brown marble"/>
          <p:cNvSpPr>
            <a:spLocks noChangeArrowheads="1"/>
          </p:cNvSpPr>
          <p:nvPr/>
        </p:nvSpPr>
        <p:spPr bwMode="auto">
          <a:xfrm>
            <a:off x="2438400" y="2809875"/>
            <a:ext cx="6296025" cy="509588"/>
          </a:xfrm>
          <a:prstGeom prst="homePlate">
            <a:avLst>
              <a:gd name="adj" fmla="val 149675"/>
            </a:avLst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96259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143000"/>
            <a:ext cx="8786812" cy="1524000"/>
          </a:xfrm>
        </p:spPr>
        <p:txBody>
          <a:bodyPr/>
          <a:lstStyle/>
          <a:p>
            <a:pPr algn="just" eaLnBrk="1" hangingPunct="1">
              <a:defRPr/>
            </a:pPr>
            <a:r>
              <a:rPr lang="bn-BD" sz="30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olaimanLipi" pitchFamily="65" charset="0"/>
                <a:cs typeface="SolaimanLipi" pitchFamily="65" charset="0"/>
              </a:rPr>
              <a:t>অপটিক্যাল ফাইবার কত প্রকার?</a:t>
            </a:r>
          </a:p>
          <a:p>
            <a:pPr algn="just" eaLnBrk="1" hangingPunct="1">
              <a:defRPr/>
            </a:pPr>
            <a:r>
              <a:rPr lang="bn-BD" sz="3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olaimanLipi" pitchFamily="65" charset="0"/>
                <a:cs typeface="SolaimanLipi" pitchFamily="65" charset="0"/>
                <a:sym typeface="Wingdings 2" pitchFamily="18" charset="2"/>
              </a:rPr>
              <a:t></a:t>
            </a:r>
            <a:r>
              <a:rPr lang="bn-BD" sz="3000" dirty="0" smtClean="0">
                <a:latin typeface="SolaimanLipi" pitchFamily="65" charset="0"/>
                <a:cs typeface="SolaimanLipi" pitchFamily="65" charset="0"/>
              </a:rPr>
              <a:t>ফাইবারের গাঠনিক উপাদানের প্রতিসরাংকের উপর ভিত্তি করে ফাইবারকে তিনভাগে ভাগ করা হয়।</a:t>
            </a:r>
          </a:p>
          <a:p>
            <a:pPr algn="just" eaLnBrk="1" hangingPunct="1">
              <a:defRPr/>
            </a:pPr>
            <a:endParaRPr lang="en-US" sz="3000" dirty="0" smtClean="0"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96263" name="AutoShape 7"/>
          <p:cNvSpPr>
            <a:spLocks noChangeArrowheads="1"/>
          </p:cNvSpPr>
          <p:nvPr/>
        </p:nvSpPr>
        <p:spPr bwMode="auto">
          <a:xfrm rot="5400000">
            <a:off x="357981" y="2401094"/>
            <a:ext cx="2306638" cy="2533650"/>
          </a:xfrm>
          <a:custGeom>
            <a:avLst/>
            <a:gdLst>
              <a:gd name="T0" fmla="*/ 123161557 w 21600"/>
              <a:gd name="T1" fmla="*/ 0 h 21600"/>
              <a:gd name="T2" fmla="*/ 15668908 w 21600"/>
              <a:gd name="T3" fmla="*/ 195913888 h 21600"/>
              <a:gd name="T4" fmla="*/ 123161557 w 21600"/>
              <a:gd name="T5" fmla="*/ 21119967 h 21600"/>
              <a:gd name="T6" fmla="*/ 230654212 w 21600"/>
              <a:gd name="T7" fmla="*/ 195913888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11795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096" y="13975"/>
                </a:moveTo>
                <a:cubicBezTo>
                  <a:pt x="1724" y="12958"/>
                  <a:pt x="1535" y="11883"/>
                  <a:pt x="1535" y="10800"/>
                </a:cubicBezTo>
                <a:cubicBezTo>
                  <a:pt x="1535" y="5683"/>
                  <a:pt x="5683" y="1535"/>
                  <a:pt x="10800" y="1535"/>
                </a:cubicBezTo>
                <a:cubicBezTo>
                  <a:pt x="15916" y="1535"/>
                  <a:pt x="20065" y="5683"/>
                  <a:pt x="20065" y="10800"/>
                </a:cubicBezTo>
                <a:cubicBezTo>
                  <a:pt x="20065" y="11883"/>
                  <a:pt x="19875" y="12958"/>
                  <a:pt x="19503" y="13975"/>
                </a:cubicBezTo>
                <a:lnTo>
                  <a:pt x="20945" y="14502"/>
                </a:lnTo>
                <a:cubicBezTo>
                  <a:pt x="21378" y="13315"/>
                  <a:pt x="21600" y="12062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-1" y="12062"/>
                  <a:pt x="221" y="13315"/>
                  <a:pt x="654" y="14502"/>
                </a:cubicBezTo>
                <a:close/>
              </a:path>
            </a:pathLst>
          </a:custGeom>
          <a:gradFill rotWithShape="1">
            <a:gsLst>
              <a:gs pos="0">
                <a:srgbClr val="669900"/>
              </a:gs>
              <a:gs pos="50000">
                <a:srgbClr val="2F4700"/>
              </a:gs>
              <a:gs pos="100000">
                <a:srgbClr val="66990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270" name="AutoShape 14"/>
          <p:cNvSpPr>
            <a:spLocks noChangeArrowheads="1"/>
          </p:cNvSpPr>
          <p:nvPr/>
        </p:nvSpPr>
        <p:spPr bwMode="auto">
          <a:xfrm>
            <a:off x="244475" y="2524125"/>
            <a:ext cx="2284413" cy="2333625"/>
          </a:xfrm>
          <a:custGeom>
            <a:avLst/>
            <a:gdLst>
              <a:gd name="T0" fmla="*/ 120799663 w 21600"/>
              <a:gd name="T1" fmla="*/ 0 h 21600"/>
              <a:gd name="T2" fmla="*/ 35378578 w 21600"/>
              <a:gd name="T3" fmla="*/ 36919352 h 21600"/>
              <a:gd name="T4" fmla="*/ 0 w 21600"/>
              <a:gd name="T5" fmla="*/ 126060378 h 21600"/>
              <a:gd name="T6" fmla="*/ 35378578 w 21600"/>
              <a:gd name="T7" fmla="*/ 215201256 h 21600"/>
              <a:gd name="T8" fmla="*/ 120799663 w 21600"/>
              <a:gd name="T9" fmla="*/ 252120540 h 21600"/>
              <a:gd name="T10" fmla="*/ 206220603 w 21600"/>
              <a:gd name="T11" fmla="*/ 215201256 h 21600"/>
              <a:gd name="T12" fmla="*/ 241599114 w 21600"/>
              <a:gd name="T13" fmla="*/ 126060378 h 21600"/>
              <a:gd name="T14" fmla="*/ 206220603 w 21600"/>
              <a:gd name="T15" fmla="*/ 36919352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8217" y="10800"/>
                </a:moveTo>
                <a:cubicBezTo>
                  <a:pt x="8217" y="12227"/>
                  <a:pt x="9373" y="13383"/>
                  <a:pt x="10800" y="13383"/>
                </a:cubicBezTo>
                <a:cubicBezTo>
                  <a:pt x="12227" y="13383"/>
                  <a:pt x="13383" y="12227"/>
                  <a:pt x="13383" y="10800"/>
                </a:cubicBezTo>
                <a:cubicBezTo>
                  <a:pt x="13383" y="9373"/>
                  <a:pt x="12227" y="8217"/>
                  <a:pt x="10800" y="8217"/>
                </a:cubicBezTo>
                <a:cubicBezTo>
                  <a:pt x="9373" y="8217"/>
                  <a:pt x="8217" y="9373"/>
                  <a:pt x="8217" y="10800"/>
                </a:cubicBezTo>
                <a:close/>
              </a:path>
            </a:pathLst>
          </a:custGeom>
          <a:blipFill>
            <a:blip r:embed="rId4"/>
            <a:stretch>
              <a:fillRect/>
            </a:stretch>
          </a:blip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271" name="Text Box 15"/>
          <p:cNvSpPr txBox="1">
            <a:spLocks noChangeArrowheads="1"/>
          </p:cNvSpPr>
          <p:nvPr/>
        </p:nvSpPr>
        <p:spPr bwMode="auto">
          <a:xfrm>
            <a:off x="2606675" y="2809875"/>
            <a:ext cx="5067368" cy="461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006666"/>
            </a:outerShdw>
          </a:effectLst>
        </p:spPr>
        <p:txBody>
          <a:bodyPr wrap="none" lIns="91418" tIns="45710" rIns="91418" bIns="45710">
            <a:spAutoFit/>
          </a:bodyPr>
          <a:lstStyle/>
          <a:p>
            <a:pPr>
              <a:defRPr/>
            </a:pPr>
            <a:r>
              <a:rPr lang="bn-BD" sz="2400" b="1" dirty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SolaimanLipi" pitchFamily="65" charset="0"/>
                <a:cs typeface="SolaimanLipi" pitchFamily="65" charset="0"/>
              </a:rPr>
              <a:t>স্টেপ ইনডেক্স ফাইবার </a:t>
            </a:r>
            <a:r>
              <a:rPr lang="bn-BD" sz="2400" b="1" dirty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SolaimanLipi" pitchFamily="65" charset="0"/>
              </a:rPr>
              <a:t>(</a:t>
            </a:r>
            <a:r>
              <a:rPr lang="en-US" sz="2400" b="1" dirty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Step-index fiber)</a:t>
            </a:r>
          </a:p>
        </p:txBody>
      </p:sp>
      <p:sp>
        <p:nvSpPr>
          <p:cNvPr id="96272" name="Text Box 16"/>
          <p:cNvSpPr txBox="1">
            <a:spLocks noChangeArrowheads="1"/>
          </p:cNvSpPr>
          <p:nvPr/>
        </p:nvSpPr>
        <p:spPr bwMode="auto">
          <a:xfrm>
            <a:off x="2743200" y="3448050"/>
            <a:ext cx="5716585" cy="461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006666"/>
            </a:outerShdw>
          </a:effectLst>
        </p:spPr>
        <p:txBody>
          <a:bodyPr wrap="none" lIns="91418" tIns="45710" rIns="91418" bIns="45710">
            <a:spAutoFit/>
          </a:bodyPr>
          <a:lstStyle/>
          <a:p>
            <a:pPr>
              <a:defRPr/>
            </a:pPr>
            <a:r>
              <a:rPr lang="bn-BD" sz="2400" b="1" dirty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SolaimanLipi" pitchFamily="65" charset="0"/>
                <a:cs typeface="SolaimanLipi" pitchFamily="65" charset="0"/>
              </a:rPr>
              <a:t>গ্রেডেড ইনডেক্স ফাইবার </a:t>
            </a:r>
            <a:r>
              <a:rPr lang="bn-BD" sz="2400" b="1" dirty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SolaimanLipi" pitchFamily="65" charset="0"/>
              </a:rPr>
              <a:t>(</a:t>
            </a:r>
            <a:r>
              <a:rPr lang="en-US" sz="2400" b="1" dirty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Graded-index fiber)</a:t>
            </a:r>
          </a:p>
        </p:txBody>
      </p:sp>
      <p:sp>
        <p:nvSpPr>
          <p:cNvPr id="96273" name="Text Box 17"/>
          <p:cNvSpPr txBox="1">
            <a:spLocks noChangeArrowheads="1"/>
          </p:cNvSpPr>
          <p:nvPr/>
        </p:nvSpPr>
        <p:spPr bwMode="auto">
          <a:xfrm>
            <a:off x="2614613" y="4076700"/>
            <a:ext cx="4695472" cy="461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006666"/>
            </a:outerShdw>
          </a:effectLst>
        </p:spPr>
        <p:txBody>
          <a:bodyPr wrap="none" lIns="91418" tIns="45710" rIns="91418" bIns="45710">
            <a:spAutoFit/>
          </a:bodyPr>
          <a:lstStyle/>
          <a:p>
            <a:pPr>
              <a:defRPr/>
            </a:pPr>
            <a:r>
              <a:rPr lang="bn-BD" sz="2400" b="1" dirty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SolaimanLipi" pitchFamily="65" charset="0"/>
                <a:cs typeface="SolaimanLipi" pitchFamily="65" charset="0"/>
              </a:rPr>
              <a:t>মনোমোড ফাইবার </a:t>
            </a:r>
            <a:r>
              <a:rPr lang="bn-BD" sz="2400" b="1" dirty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SolaimanLipi" pitchFamily="65" charset="0"/>
              </a:rPr>
              <a:t>(</a:t>
            </a:r>
            <a:r>
              <a:rPr lang="en-US" sz="2400" b="1" dirty="0" err="1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Monomode</a:t>
            </a:r>
            <a:r>
              <a:rPr lang="en-US" sz="2400" b="1" dirty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fiber)</a:t>
            </a:r>
          </a:p>
        </p:txBody>
      </p:sp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-14288" y="4876800"/>
            <a:ext cx="3048001" cy="1528763"/>
            <a:chOff x="-9" y="3072"/>
            <a:chExt cx="1920" cy="1059"/>
          </a:xfrm>
        </p:grpSpPr>
        <p:pic>
          <p:nvPicPr>
            <p:cNvPr id="47123" name="Picture 26" descr="step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-9" y="3072"/>
              <a:ext cx="1920" cy="10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6285" name="Rectangle 29"/>
            <p:cNvSpPr>
              <a:spLocks noChangeArrowheads="1"/>
            </p:cNvSpPr>
            <p:nvPr/>
          </p:nvSpPr>
          <p:spPr bwMode="auto">
            <a:xfrm>
              <a:off x="0" y="3936"/>
              <a:ext cx="144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defTabSz="1300163">
                <a:defRPr/>
              </a:pPr>
              <a:r>
                <a:rPr lang="en-US" sz="2400" b="1">
                  <a:solidFill>
                    <a:srgbClr val="8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Step-index</a:t>
              </a:r>
            </a:p>
          </p:txBody>
        </p:sp>
      </p:grpSp>
      <p:grpSp>
        <p:nvGrpSpPr>
          <p:cNvPr id="3" name="Group 33"/>
          <p:cNvGrpSpPr>
            <a:grpSpLocks/>
          </p:cNvGrpSpPr>
          <p:nvPr/>
        </p:nvGrpSpPr>
        <p:grpSpPr bwMode="auto">
          <a:xfrm>
            <a:off x="3048000" y="4800600"/>
            <a:ext cx="3124200" cy="1600200"/>
            <a:chOff x="1920" y="3120"/>
            <a:chExt cx="1968" cy="1008"/>
          </a:xfrm>
        </p:grpSpPr>
        <p:pic>
          <p:nvPicPr>
            <p:cNvPr id="47121" name="Picture 27" descr="Graded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920" y="3120"/>
              <a:ext cx="1968" cy="10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6286" name="Rectangle 30"/>
            <p:cNvSpPr>
              <a:spLocks noChangeArrowheads="1"/>
            </p:cNvSpPr>
            <p:nvPr/>
          </p:nvSpPr>
          <p:spPr bwMode="auto">
            <a:xfrm>
              <a:off x="2016" y="3936"/>
              <a:ext cx="144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defTabSz="1300163">
                <a:defRPr/>
              </a:pPr>
              <a:r>
                <a:rPr lang="en-US" sz="2400" b="1">
                  <a:solidFill>
                    <a:srgbClr val="8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Graded-index</a:t>
              </a:r>
            </a:p>
          </p:txBody>
        </p:sp>
      </p:grp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6096000" y="5105400"/>
            <a:ext cx="3048000" cy="1295400"/>
            <a:chOff x="3840" y="3312"/>
            <a:chExt cx="1920" cy="816"/>
          </a:xfrm>
        </p:grpSpPr>
        <p:pic>
          <p:nvPicPr>
            <p:cNvPr id="47119" name="Picture 28" descr="Mono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3840" y="3312"/>
              <a:ext cx="1920" cy="6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6287" name="Rectangle 31"/>
            <p:cNvSpPr>
              <a:spLocks noChangeArrowheads="1"/>
            </p:cNvSpPr>
            <p:nvPr/>
          </p:nvSpPr>
          <p:spPr bwMode="auto">
            <a:xfrm>
              <a:off x="3888" y="3936"/>
              <a:ext cx="144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defTabSz="1300163">
                <a:defRPr/>
              </a:pPr>
              <a:r>
                <a:rPr lang="en-US" sz="2400" b="1">
                  <a:solidFill>
                    <a:srgbClr val="8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Monomode</a:t>
              </a:r>
            </a:p>
          </p:txBody>
        </p:sp>
      </p:grpSp>
      <p:sp>
        <p:nvSpPr>
          <p:cNvPr id="23" name="Rectangle 22"/>
          <p:cNvSpPr/>
          <p:nvPr/>
        </p:nvSpPr>
        <p:spPr>
          <a:xfrm>
            <a:off x="2438400" y="262596"/>
            <a:ext cx="601980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n-BD" sz="4000" b="1" cap="none" spc="-3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olaimanLipi" pitchFamily="65" charset="0"/>
                <a:cs typeface="SolaimanLipi" pitchFamily="65" charset="0"/>
              </a:rPr>
              <a:t>অপটিক্যাল ফাইবারের  প্রকারভেদ</a:t>
            </a:r>
            <a:endParaRPr lang="en-US" sz="4000" b="1" cap="none" spc="-3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4" dur="500"/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9" dur="500"/>
                                        <p:tgtEl>
                                          <p:spTgt spid="96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4" dur="500"/>
                                        <p:tgtEl>
                                          <p:spTgt spid="96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6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6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6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500"/>
                                        <p:tgtEl>
                                          <p:spTgt spid="96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6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6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500"/>
                                        <p:tgtEl>
                                          <p:spTgt spid="96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5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6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6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3" dur="500"/>
                                        <p:tgtEl>
                                          <p:spTgt spid="96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6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6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500"/>
                                        <p:tgtEl>
                                          <p:spTgt spid="96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45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962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962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2" dur="500"/>
                                        <p:tgtEl>
                                          <p:spTgt spid="96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96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96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7" dur="500"/>
                                        <p:tgtEl>
                                          <p:spTgt spid="96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80" grpId="0" animBg="1"/>
      <p:bldP spid="96279" grpId="0" animBg="1"/>
      <p:bldP spid="96268" grpId="0" animBg="1"/>
      <p:bldP spid="96259" grpId="0" build="p"/>
      <p:bldP spid="96263" grpId="0" animBg="1"/>
      <p:bldP spid="96270" grpId="0" animBg="1"/>
      <p:bldP spid="96271" grpId="0"/>
      <p:bldP spid="96272" grpId="0"/>
      <p:bldP spid="96273" grpId="0"/>
      <p:bldP spid="2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3" name="Rectangle 3"/>
          <p:cNvSpPr>
            <a:spLocks noGrp="1" noChangeArrowheads="1"/>
          </p:cNvSpPr>
          <p:nvPr>
            <p:ph idx="1"/>
          </p:nvPr>
        </p:nvSpPr>
        <p:spPr>
          <a:xfrm>
            <a:off x="331788" y="2101850"/>
            <a:ext cx="4849812" cy="3765550"/>
          </a:xfrm>
        </p:spPr>
        <p:txBody>
          <a:bodyPr/>
          <a:lstStyle/>
          <a:p>
            <a:pPr algn="just" eaLnBrk="1" hangingPunct="1">
              <a:buFont typeface="Wingdings" pitchFamily="2" charset="2"/>
              <a:buChar char="v"/>
              <a:defRPr/>
            </a:pPr>
            <a:r>
              <a:rPr lang="bn-BD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স্টেপ ইনডেক্স ফাইবারের কোরের প্রতিসরাংক সর্বত্র সমান থাকে। </a:t>
            </a:r>
          </a:p>
          <a:p>
            <a:pPr algn="just" eaLnBrk="1" hangingPunct="1">
              <a:buNone/>
              <a:defRPr/>
            </a:pPr>
            <a:endParaRPr lang="bn-BD" b="1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  <a:p>
            <a:pPr algn="just" eaLnBrk="1" hangingPunct="1">
              <a:buFont typeface="Wingdings" pitchFamily="2" charset="2"/>
              <a:buChar char="v"/>
              <a:defRPr/>
            </a:pPr>
            <a:r>
              <a:rPr lang="bn-BD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গ্রেডেড ইনডেক্স ফাইবারের তুলনায় স্টেপ ইনডেক্স ফাইবারের কোরের ব্যসাধ বেশি।</a:t>
            </a:r>
          </a:p>
          <a:p>
            <a:pPr algn="just" eaLnBrk="1" hangingPunct="1">
              <a:buFont typeface="Wingdings" pitchFamily="2" charset="2"/>
              <a:buChar char="v"/>
              <a:defRPr/>
            </a:pPr>
            <a:endParaRPr lang="en-US" b="1" dirty="0" smtClean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  <a:p>
            <a:pPr algn="just" eaLnBrk="1" hangingPunct="1">
              <a:buFont typeface="Wingdings" pitchFamily="2" charset="2"/>
              <a:buChar char="v"/>
              <a:defRPr/>
            </a:pPr>
            <a:endParaRPr lang="en-US" b="1" dirty="0" smtClean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  <a:p>
            <a:pPr algn="just" eaLnBrk="1" hangingPunct="1">
              <a:buFont typeface="Wingdings" pitchFamily="2" charset="2"/>
              <a:buChar char="v"/>
              <a:defRPr/>
            </a:pP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5" name="AutoShape 12" descr="Brown marble"/>
          <p:cNvSpPr>
            <a:spLocks noChangeArrowheads="1"/>
          </p:cNvSpPr>
          <p:nvPr/>
        </p:nvSpPr>
        <p:spPr bwMode="auto">
          <a:xfrm>
            <a:off x="441325" y="1524000"/>
            <a:ext cx="6950075" cy="509588"/>
          </a:xfrm>
          <a:prstGeom prst="homePlate">
            <a:avLst>
              <a:gd name="adj" fmla="val 149675"/>
            </a:avLst>
          </a:pr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609600" y="1524000"/>
            <a:ext cx="5067368" cy="461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006666"/>
            </a:outerShdw>
          </a:effectLst>
        </p:spPr>
        <p:txBody>
          <a:bodyPr wrap="none" lIns="91418" tIns="45710" rIns="91418" bIns="45710">
            <a:spAutoFit/>
          </a:bodyPr>
          <a:lstStyle/>
          <a:p>
            <a:pPr>
              <a:defRPr/>
            </a:pPr>
            <a:r>
              <a:rPr lang="bn-BD" sz="2400" b="1" dirty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SolaimanLipi" pitchFamily="65" charset="0"/>
                <a:cs typeface="SolaimanLipi" pitchFamily="65" charset="0"/>
              </a:rPr>
              <a:t>স্টেপ ইনডেক্স ফাইবার </a:t>
            </a:r>
            <a:r>
              <a:rPr lang="bn-BD" sz="2400" b="1" dirty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SolaimanLipi" pitchFamily="65" charset="0"/>
              </a:rPr>
              <a:t>(</a:t>
            </a:r>
            <a:r>
              <a:rPr lang="en-US" sz="2400" b="1" dirty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Step-index fiber)</a:t>
            </a:r>
          </a:p>
        </p:txBody>
      </p:sp>
      <p:sp>
        <p:nvSpPr>
          <p:cNvPr id="7" name="Rectangle 6"/>
          <p:cNvSpPr/>
          <p:nvPr/>
        </p:nvSpPr>
        <p:spPr>
          <a:xfrm>
            <a:off x="2438400" y="242994"/>
            <a:ext cx="601980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n-BD" sz="4000" b="1" cap="none" spc="-3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olaimanLipi" pitchFamily="65" charset="0"/>
                <a:cs typeface="SolaimanLipi" pitchFamily="65" charset="0"/>
              </a:rPr>
              <a:t>অপটিক্যাল ফাইবারের  প্রকারভেদ</a:t>
            </a:r>
            <a:endParaRPr lang="en-US" sz="4000" b="1" cap="none" spc="-3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pSp>
        <p:nvGrpSpPr>
          <p:cNvPr id="8" name="Group 34"/>
          <p:cNvGrpSpPr>
            <a:grpSpLocks/>
          </p:cNvGrpSpPr>
          <p:nvPr/>
        </p:nvGrpSpPr>
        <p:grpSpPr bwMode="auto">
          <a:xfrm>
            <a:off x="5181600" y="2096179"/>
            <a:ext cx="3820885" cy="1528763"/>
            <a:chOff x="-9" y="3072"/>
            <a:chExt cx="1920" cy="1059"/>
          </a:xfrm>
        </p:grpSpPr>
        <p:pic>
          <p:nvPicPr>
            <p:cNvPr id="9" name="Picture 26" descr="step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-9" y="3072"/>
              <a:ext cx="1920" cy="10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29"/>
            <p:cNvSpPr>
              <a:spLocks noChangeArrowheads="1"/>
            </p:cNvSpPr>
            <p:nvPr/>
          </p:nvSpPr>
          <p:spPr bwMode="auto">
            <a:xfrm>
              <a:off x="0" y="3936"/>
              <a:ext cx="144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defTabSz="1300163">
                <a:defRPr/>
              </a:pPr>
              <a:r>
                <a:rPr lang="en-US" sz="2400" b="1" dirty="0">
                  <a:solidFill>
                    <a:srgbClr val="8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Step-index</a:t>
              </a:r>
            </a:p>
          </p:txBody>
        </p:sp>
      </p:grpSp>
      <p:grpSp>
        <p:nvGrpSpPr>
          <p:cNvPr id="11" name="Group 33"/>
          <p:cNvGrpSpPr>
            <a:grpSpLocks/>
          </p:cNvGrpSpPr>
          <p:nvPr/>
        </p:nvGrpSpPr>
        <p:grpSpPr bwMode="auto">
          <a:xfrm>
            <a:off x="5316769" y="4343400"/>
            <a:ext cx="3682091" cy="1600200"/>
            <a:chOff x="1920" y="3120"/>
            <a:chExt cx="1968" cy="1008"/>
          </a:xfrm>
        </p:grpSpPr>
        <p:pic>
          <p:nvPicPr>
            <p:cNvPr id="12" name="Picture 27" descr="Graded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920" y="3120"/>
              <a:ext cx="1968" cy="10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Rectangle 30"/>
            <p:cNvSpPr>
              <a:spLocks noChangeArrowheads="1"/>
            </p:cNvSpPr>
            <p:nvPr/>
          </p:nvSpPr>
          <p:spPr bwMode="auto">
            <a:xfrm>
              <a:off x="2016" y="3936"/>
              <a:ext cx="144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defTabSz="1300163">
                <a:defRPr/>
              </a:pPr>
              <a:r>
                <a:rPr lang="en-US" sz="2400" b="1">
                  <a:solidFill>
                    <a:srgbClr val="8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Graded-index</a:t>
              </a:r>
            </a:p>
          </p:txBody>
        </p:sp>
      </p:grpSp>
      <p:sp>
        <p:nvSpPr>
          <p:cNvPr id="14" name="Action Button: Home 13">
            <a:hlinkClick r:id="" action="ppaction://hlinkshowjump?jump=firstslide" highlightClick="1"/>
          </p:cNvPr>
          <p:cNvSpPr/>
          <p:nvPr/>
        </p:nvSpPr>
        <p:spPr>
          <a:xfrm>
            <a:off x="8305800" y="262596"/>
            <a:ext cx="609600" cy="57560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5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5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3" grpId="0" uiExpand="1" build="p"/>
      <p:bldP spid="5" grpId="0" animBg="1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59" descr="NNNROOS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913" y="2446608"/>
            <a:ext cx="866775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60" descr="NNNROOS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913" y="3697456"/>
            <a:ext cx="866775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61" descr="NNNROOS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8" y="5040920"/>
            <a:ext cx="866775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7643" name="WordArt 11"/>
          <p:cNvSpPr>
            <a:spLocks noChangeArrowheads="1" noChangeShapeType="1" noTextEdit="1"/>
          </p:cNvSpPr>
          <p:nvPr/>
        </p:nvSpPr>
        <p:spPr bwMode="auto">
          <a:xfrm>
            <a:off x="3733800" y="262596"/>
            <a:ext cx="4419600" cy="7096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bn-BD" sz="3600" kern="1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SolaimanLipi"/>
                <a:cs typeface="SolaimanLipi"/>
              </a:rPr>
              <a:t>শুভেচ্ছা </a:t>
            </a:r>
            <a:r>
              <a:rPr lang="bn-BD" sz="3600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SolaimanLipi"/>
                <a:cs typeface="SolaimanLipi"/>
              </a:rPr>
              <a:t>বিনিময়</a:t>
            </a:r>
            <a:endParaRPr lang="en-US" sz="3600" kern="10" dirty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FF0000"/>
              </a:solidFill>
              <a:latin typeface="SolaimanLipi"/>
              <a:cs typeface="SolaimanLipi"/>
            </a:endParaRPr>
          </a:p>
        </p:txBody>
      </p:sp>
      <p:pic>
        <p:nvPicPr>
          <p:cNvPr id="8209" name="Picture 7" descr="NNNROOS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913" y="1190625"/>
            <a:ext cx="866775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animated_flower_cart_welcome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" y="1176996"/>
            <a:ext cx="3952009" cy="2667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 descr="Fibre_Optic_Lamp_Animation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1600" y="3657600"/>
            <a:ext cx="3733800" cy="2667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76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76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900" decel="100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2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900" decel="100000" fill="hold"/>
                                        <p:tgtEl>
                                          <p:spTgt spid="8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764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357188" y="1808872"/>
            <a:ext cx="4519612" cy="43434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bn-BD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olaimanLipi" pitchFamily="65" charset="0"/>
                <a:ea typeface="+mn-ea"/>
                <a:cs typeface="SolaimanLipi" pitchFamily="65" charset="0"/>
              </a:rPr>
              <a:t>গ্রেডেড ইনডেক্স ফাইবারের কোরের প্রতিসরাংক কেন্দ্রে সবচাইতে বেশি এবং ইহার ব্যাসার্ধ বরাবর কমতে থাকে।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endParaRPr lang="bn-BD" sz="3000" b="1" dirty="0" smtClean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bn-BD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olaimanLipi" pitchFamily="65" charset="0"/>
                <a:ea typeface="+mn-ea"/>
                <a:cs typeface="SolaimanLipi" pitchFamily="65" charset="0"/>
              </a:rPr>
              <a:t> কোরের প্রতিসরাংকের ভিন্নতার জন্য এই ফাইবারের আলোক রশ্মির গতিপথ ও ভিন্ন হয়। </a:t>
            </a:r>
            <a:endParaRPr kumimoji="0" lang="en-US" sz="3000" b="1" i="0" u="none" strike="noStrike" kern="1200" cap="none" spc="0" normalizeH="0" baseline="0" noProof="0" dirty="0" smtClean="0">
              <a:ln>
                <a:noFill/>
              </a:ln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000" b="1" i="0" u="none" strike="noStrike" kern="1200" cap="none" spc="0" normalizeH="0" baseline="0" noProof="0" dirty="0" smtClean="0">
              <a:ln>
                <a:noFill/>
              </a:ln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</p:txBody>
      </p:sp>
      <p:sp>
        <p:nvSpPr>
          <p:cNvPr id="5" name="AutoShape 23" descr="Brown marble"/>
          <p:cNvSpPr>
            <a:spLocks noChangeArrowheads="1"/>
          </p:cNvSpPr>
          <p:nvPr/>
        </p:nvSpPr>
        <p:spPr bwMode="auto">
          <a:xfrm>
            <a:off x="310220" y="1219200"/>
            <a:ext cx="7995580" cy="509587"/>
          </a:xfrm>
          <a:prstGeom prst="homePlate">
            <a:avLst>
              <a:gd name="adj" fmla="val 149675"/>
            </a:avLst>
          </a:pr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6" name="Text Box 16"/>
          <p:cNvSpPr txBox="1">
            <a:spLocks noChangeArrowheads="1"/>
          </p:cNvSpPr>
          <p:nvPr/>
        </p:nvSpPr>
        <p:spPr bwMode="auto">
          <a:xfrm>
            <a:off x="609600" y="1239128"/>
            <a:ext cx="5716585" cy="461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006666"/>
            </a:outerShdw>
          </a:effectLst>
        </p:spPr>
        <p:txBody>
          <a:bodyPr wrap="none" lIns="91418" tIns="45710" rIns="91418" bIns="45710">
            <a:spAutoFit/>
          </a:bodyPr>
          <a:lstStyle/>
          <a:p>
            <a:pPr>
              <a:defRPr/>
            </a:pPr>
            <a:r>
              <a:rPr lang="bn-BD" sz="2400" b="1" dirty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SolaimanLipi" pitchFamily="65" charset="0"/>
                <a:cs typeface="SolaimanLipi" pitchFamily="65" charset="0"/>
              </a:rPr>
              <a:t>গ্রেডেড ইনডেক্স ফাইবার </a:t>
            </a:r>
            <a:r>
              <a:rPr lang="bn-BD" sz="2400" b="1" dirty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SolaimanLipi" pitchFamily="65" charset="0"/>
              </a:rPr>
              <a:t>(</a:t>
            </a:r>
            <a:r>
              <a:rPr lang="en-US" sz="2400" b="1" dirty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Graded-index fiber)</a:t>
            </a:r>
          </a:p>
        </p:txBody>
      </p:sp>
      <p:sp>
        <p:nvSpPr>
          <p:cNvPr id="7" name="Rectangle 6"/>
          <p:cNvSpPr/>
          <p:nvPr/>
        </p:nvSpPr>
        <p:spPr>
          <a:xfrm>
            <a:off x="2438400" y="257742"/>
            <a:ext cx="601980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n-BD" sz="4000" b="1" cap="none" spc="-3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olaimanLipi" pitchFamily="65" charset="0"/>
                <a:cs typeface="SolaimanLipi" pitchFamily="65" charset="0"/>
              </a:rPr>
              <a:t>অপটিক্যাল ফাইবারের  প্রকারভেদ</a:t>
            </a:r>
            <a:endParaRPr lang="en-US" sz="4000" b="1" cap="none" spc="-3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pSp>
        <p:nvGrpSpPr>
          <p:cNvPr id="9" name="Group 33"/>
          <p:cNvGrpSpPr>
            <a:grpSpLocks/>
          </p:cNvGrpSpPr>
          <p:nvPr/>
        </p:nvGrpSpPr>
        <p:grpSpPr bwMode="auto">
          <a:xfrm>
            <a:off x="4953000" y="1828800"/>
            <a:ext cx="4114800" cy="1786596"/>
            <a:chOff x="1920" y="3120"/>
            <a:chExt cx="1968" cy="1008"/>
          </a:xfrm>
        </p:grpSpPr>
        <p:pic>
          <p:nvPicPr>
            <p:cNvPr id="10" name="Picture 27" descr="Graded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920" y="3120"/>
              <a:ext cx="1968" cy="10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Rectangle 30"/>
            <p:cNvSpPr>
              <a:spLocks noChangeArrowheads="1"/>
            </p:cNvSpPr>
            <p:nvPr/>
          </p:nvSpPr>
          <p:spPr bwMode="auto">
            <a:xfrm>
              <a:off x="2016" y="3936"/>
              <a:ext cx="144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defTabSz="1300163">
                <a:defRPr/>
              </a:pPr>
              <a:r>
                <a:rPr lang="en-US" sz="2400" b="1">
                  <a:solidFill>
                    <a:srgbClr val="8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Graded-index</a:t>
              </a:r>
            </a:p>
          </p:txBody>
        </p:sp>
      </p:grpSp>
      <p:pic>
        <p:nvPicPr>
          <p:cNvPr id="14" name="Picture 13" descr="Graded-Index-Fiber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3000" y="4267200"/>
            <a:ext cx="3952875" cy="1752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5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5" grpId="0" animBg="1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95400" y="1981200"/>
            <a:ext cx="3352800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bn-BD" sz="5400" b="1" u="sng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একক কাজ</a:t>
            </a:r>
            <a:endParaRPr lang="en-US" sz="5400" b="1" u="sng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28600" y="3962400"/>
            <a:ext cx="8915400" cy="838200"/>
          </a:xfrm>
          <a:prstGeom prst="rect">
            <a:avLst/>
          </a:prstGeom>
        </p:spPr>
        <p:txBody>
          <a:bodyPr/>
          <a:lstStyle/>
          <a:p>
            <a:pPr marL="241300" marR="0" lvl="0" indent="-241300" algn="l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bn-BD" sz="4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olaimanLipi" pitchFamily="65" charset="0"/>
                <a:ea typeface="+mn-ea"/>
                <a:cs typeface="SolaimanLipi" pitchFamily="65" charset="0"/>
              </a:rPr>
              <a:t>অপটিক্যাল ফাইবারের</a:t>
            </a:r>
            <a:r>
              <a:rPr kumimoji="0" lang="bn-BD" sz="4400" b="0" i="0" u="none" strike="noStrike" kern="0" cap="none" spc="0" normalizeH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olaimanLipi" pitchFamily="65" charset="0"/>
                <a:ea typeface="+mn-ea"/>
                <a:cs typeface="SolaimanLipi" pitchFamily="65" charset="0"/>
              </a:rPr>
              <a:t> গঠন সম্পর্কে লিখ।</a:t>
            </a:r>
            <a:endParaRPr kumimoji="0" lang="bn-BD" sz="4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  <a:p>
            <a:pPr marL="241300" marR="0" lvl="0" indent="-241300" algn="l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bn-BD" sz="40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  <a:p>
            <a:pPr marL="241300" marR="0" lvl="0" indent="-241300" algn="l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40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  <a:p>
            <a:pPr marL="241300" marR="0" lvl="0" indent="-241300" algn="l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40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  <a:p>
            <a:pPr marL="241300" marR="0" lvl="0" indent="-241300" algn="l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40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  <a:p>
            <a:pPr marL="241300" marR="0" lvl="0" indent="-241300" algn="l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23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</p:txBody>
      </p:sp>
      <p:pic>
        <p:nvPicPr>
          <p:cNvPr id="8" name="Picture 7" descr="shhhhh-quiet-everyone-study-wallpaper.jpg"/>
          <p:cNvPicPr>
            <a:picLocks noChangeAspect="1"/>
          </p:cNvPicPr>
          <p:nvPr/>
        </p:nvPicPr>
        <p:blipFill>
          <a:blip r:embed="rId2"/>
          <a:srcRect l="4610" t="5828" r="6028" b="5828"/>
          <a:stretch>
            <a:fillRect/>
          </a:stretch>
        </p:blipFill>
        <p:spPr>
          <a:xfrm>
            <a:off x="5791200" y="1143000"/>
            <a:ext cx="3124200" cy="26778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Board Meeting Picture.jpg"/>
          <p:cNvPicPr>
            <a:picLocks noChangeAspect="1"/>
          </p:cNvPicPr>
          <p:nvPr/>
        </p:nvPicPr>
        <p:blipFill>
          <a:blip r:embed="rId2">
            <a:lum bright="40000" contrast="-40000"/>
          </a:blip>
          <a:stretch>
            <a:fillRect/>
          </a:stretch>
        </p:blipFill>
        <p:spPr>
          <a:xfrm>
            <a:off x="1524000" y="1447800"/>
            <a:ext cx="6096000" cy="4572000"/>
          </a:xfrm>
          <a:prstGeom prst="rect">
            <a:avLst/>
          </a:prstGeom>
        </p:spPr>
      </p:pic>
      <p:sp>
        <p:nvSpPr>
          <p:cNvPr id="4" name="Content Placeholder 2"/>
          <p:cNvSpPr txBox="1">
            <a:spLocks/>
          </p:cNvSpPr>
          <p:nvPr/>
        </p:nvSpPr>
        <p:spPr>
          <a:xfrm>
            <a:off x="685800" y="2057400"/>
            <a:ext cx="8458200" cy="838200"/>
          </a:xfrm>
          <a:prstGeom prst="rect">
            <a:avLst/>
          </a:prstGeom>
        </p:spPr>
        <p:txBody>
          <a:bodyPr/>
          <a:lstStyle/>
          <a:p>
            <a:pPr marL="241300" lvl="0" indent="-241300" algn="l" defTabSz="642938">
              <a:spcBef>
                <a:spcPct val="20000"/>
              </a:spcBef>
              <a:buFontTx/>
              <a:buChar char="•"/>
              <a:defRPr/>
            </a:pPr>
            <a:r>
              <a:rPr lang="bn-BD" sz="3600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অপটিক্যাল ফাইবারের সুবিধা উল্লেখ কর।</a:t>
            </a:r>
          </a:p>
          <a:p>
            <a:pPr marL="241300" marR="0" lvl="0" indent="-241300" algn="l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bn-BD" sz="3600" b="0" i="0" u="none" strike="noStrike" kern="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  <a:p>
            <a:pPr marL="241300" marR="0" lvl="0" indent="-241300" algn="l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bn-BD" sz="3600" b="0" i="0" u="none" strike="noStrike" kern="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  <a:p>
            <a:pPr marL="241300" marR="0" lvl="0" indent="-241300" algn="l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bn-BD" sz="3600" b="0" i="0" u="none" strike="noStrike" kern="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  <a:p>
            <a:pPr marL="241300" marR="0" lvl="0" indent="-241300" algn="l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bn-BD" sz="3600" b="0" i="0" u="none" strike="noStrike" kern="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  <a:p>
            <a:pPr marL="241300" marR="0" lvl="0" indent="-241300" algn="l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3600" b="0" i="0" u="none" strike="noStrike" kern="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  <a:p>
            <a:pPr marL="241300" marR="0" lvl="0" indent="-241300" algn="l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3600" b="0" i="0" u="none" strike="noStrike" kern="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  <a:p>
            <a:pPr marL="241300" marR="0" lvl="0" indent="-241300" algn="l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3600" b="0" i="0" u="none" strike="noStrike" kern="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  <a:p>
            <a:pPr marL="241300" marR="0" lvl="0" indent="-241300" algn="l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3600" b="0" i="0" u="none" strike="noStrike" kern="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9600" y="1377460"/>
            <a:ext cx="3352800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bn-BD" sz="54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“ক” দল</a:t>
            </a:r>
            <a:endParaRPr lang="en-US" sz="54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9600" y="3124200"/>
            <a:ext cx="3352800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bn-BD" sz="54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“খ” দল</a:t>
            </a:r>
            <a:endParaRPr lang="en-US" sz="54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685800" y="3810000"/>
            <a:ext cx="7315200" cy="838200"/>
          </a:xfrm>
          <a:prstGeom prst="rect">
            <a:avLst/>
          </a:prstGeom>
        </p:spPr>
        <p:txBody>
          <a:bodyPr/>
          <a:lstStyle/>
          <a:p>
            <a:pPr marL="241300" marR="0" lvl="0" indent="-241300" algn="l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bn-BD" sz="3600" b="0" i="0" u="none" strike="noStrike" kern="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olaimanLipi" pitchFamily="65" charset="0"/>
                <a:ea typeface="+mn-ea"/>
                <a:cs typeface="SolaimanLipi" pitchFamily="65" charset="0"/>
              </a:rPr>
              <a:t>অপটিক্যাল ফাইবারের</a:t>
            </a:r>
            <a:r>
              <a:rPr kumimoji="0" lang="bn-BD" sz="3600" b="0" i="0" u="none" strike="noStrike" kern="0" cap="none" spc="0" normalizeH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olaimanLipi" pitchFamily="65" charset="0"/>
                <a:ea typeface="+mn-ea"/>
                <a:cs typeface="SolaimanLipi" pitchFamily="65" charset="0"/>
              </a:rPr>
              <a:t> অসুবিধা গুলি লিখ।</a:t>
            </a:r>
            <a:endParaRPr kumimoji="0" lang="bn-BD" sz="3600" b="0" i="0" u="none" strike="noStrike" kern="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  <a:p>
            <a:pPr marL="241300" marR="0" lvl="0" indent="-241300" algn="l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bn-BD" sz="3600" b="0" i="0" u="none" strike="noStrike" kern="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  <a:p>
            <a:pPr marL="241300" marR="0" lvl="0" indent="-241300" algn="l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bn-BD" sz="3600" b="0" i="0" u="none" strike="noStrike" kern="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  <a:p>
            <a:pPr marL="241300" marR="0" lvl="0" indent="-241300" algn="l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bn-BD" sz="3600" b="0" i="0" u="none" strike="noStrike" kern="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  <a:p>
            <a:pPr marL="241300" marR="0" lvl="0" indent="-241300" algn="l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bn-BD" sz="3600" b="0" i="0" u="none" strike="noStrike" kern="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  <a:p>
            <a:pPr marL="241300" marR="0" lvl="0" indent="-241300" algn="l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3600" b="0" i="0" u="none" strike="noStrike" kern="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  <a:p>
            <a:pPr marL="241300" marR="0" lvl="0" indent="-241300" algn="l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3600" b="0" i="0" u="none" strike="noStrike" kern="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  <a:p>
            <a:pPr marL="241300" marR="0" lvl="0" indent="-241300" algn="l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3600" b="0" i="0" u="none" strike="noStrike" kern="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  <a:p>
            <a:pPr marL="241300" marR="0" lvl="0" indent="-241300" algn="l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3600" b="0" i="0" u="none" strike="noStrike" kern="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419600" y="192256"/>
            <a:ext cx="3352800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bn-BD" sz="5400" b="1" u="sng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দলীয় কাজ</a:t>
            </a:r>
            <a:endParaRPr lang="en-US" sz="5400" b="1" u="sng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09600" y="4800600"/>
            <a:ext cx="3352800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bn-BD" sz="54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“গ” দল</a:t>
            </a:r>
            <a:endParaRPr lang="en-US" sz="54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609600" y="5562600"/>
            <a:ext cx="7315200" cy="838200"/>
          </a:xfrm>
          <a:prstGeom prst="rect">
            <a:avLst/>
          </a:prstGeom>
        </p:spPr>
        <p:txBody>
          <a:bodyPr/>
          <a:lstStyle/>
          <a:p>
            <a:pPr marL="241300" marR="0" lvl="0" indent="-241300" algn="l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bn-BD" sz="3600" b="0" i="0" u="none" strike="noStrike" kern="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olaimanLipi" pitchFamily="65" charset="0"/>
                <a:ea typeface="+mn-ea"/>
                <a:cs typeface="SolaimanLipi" pitchFamily="65" charset="0"/>
              </a:rPr>
              <a:t>অপটিক্যাল ফাইবারের</a:t>
            </a:r>
            <a:r>
              <a:rPr kumimoji="0" lang="bn-BD" sz="3600" b="0" i="0" u="none" strike="noStrike" kern="0" cap="none" spc="0" normalizeH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olaimanLipi" pitchFamily="65" charset="0"/>
                <a:ea typeface="+mn-ea"/>
                <a:cs typeface="SolaimanLipi" pitchFamily="65" charset="0"/>
              </a:rPr>
              <a:t> বৈশিষ্ট্য বর্ণনা কর।</a:t>
            </a:r>
            <a:endParaRPr kumimoji="0" lang="bn-BD" sz="3600" b="0" i="0" u="none" strike="noStrike" kern="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  <a:p>
            <a:pPr marL="241300" marR="0" lvl="0" indent="-241300" algn="l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bn-BD" sz="3600" b="0" i="0" u="none" strike="noStrike" kern="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  <a:p>
            <a:pPr marL="241300" marR="0" lvl="0" indent="-241300" algn="l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bn-BD" sz="3600" b="0" i="0" u="none" strike="noStrike" kern="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  <a:p>
            <a:pPr marL="241300" marR="0" lvl="0" indent="-241300" algn="l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bn-BD" sz="3600" b="0" i="0" u="none" strike="noStrike" kern="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  <a:p>
            <a:pPr marL="241300" marR="0" lvl="0" indent="-241300" algn="l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bn-BD" sz="3600" b="0" i="0" u="none" strike="noStrike" kern="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  <a:p>
            <a:pPr marL="241300" marR="0" lvl="0" indent="-241300" algn="l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3600" b="0" i="0" u="none" strike="noStrike" kern="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  <a:p>
            <a:pPr marL="241300" marR="0" lvl="0" indent="-241300" algn="l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3600" b="0" i="0" u="none" strike="noStrike" kern="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  <a:p>
            <a:pPr marL="241300" marR="0" lvl="0" indent="-241300" algn="l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3600" b="0" i="0" u="none" strike="noStrike" kern="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  <a:p>
            <a:pPr marL="241300" marR="0" lvl="0" indent="-241300" algn="l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3600" b="0" i="0" u="none" strike="noStrike" kern="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4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build="p"/>
      <p:bldP spid="10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7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3581400"/>
            <a:ext cx="7974012" cy="1828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bn-BD" sz="34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  <a:sym typeface="Wingdings" pitchFamily="2" charset="2"/>
              </a:rPr>
              <a:t></a:t>
            </a:r>
            <a:r>
              <a:rPr lang="bn-BD" sz="34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অপটিক্যাল ফাইবারের কয়টি অংশ থাকে।</a:t>
            </a:r>
          </a:p>
          <a:p>
            <a:pPr eaLnBrk="1" hangingPunct="1">
              <a:lnSpc>
                <a:spcPct val="80000"/>
              </a:lnSpc>
              <a:buFont typeface="Wingdings"/>
              <a:buChar char="þ"/>
            </a:pPr>
            <a:r>
              <a:rPr lang="bn-BD" sz="34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অপটিক্যাল ফাইবার কি পদ্ধতিতে কাজ করে।</a:t>
            </a:r>
          </a:p>
          <a:p>
            <a:pPr eaLnBrk="1" hangingPunct="1">
              <a:lnSpc>
                <a:spcPct val="80000"/>
              </a:lnSpc>
              <a:buFont typeface="Wingdings"/>
              <a:buChar char="þ"/>
            </a:pPr>
            <a:r>
              <a:rPr lang="bn-BD" sz="34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অপটিক্যাল ফাইবারের বৈশিষ্ট্য গুলি কী কী।</a:t>
            </a:r>
          </a:p>
          <a:p>
            <a:pPr eaLnBrk="1" hangingPunct="1">
              <a:lnSpc>
                <a:spcPct val="80000"/>
              </a:lnSpc>
              <a:buFont typeface="Wingdings"/>
              <a:buChar char="þ"/>
            </a:pPr>
            <a:endParaRPr lang="bn-BD" sz="3400" b="1" dirty="0" smtClean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  <a:sym typeface="Wingdings" pitchFamily="2" charset="2"/>
            </a:endParaRPr>
          </a:p>
        </p:txBody>
      </p:sp>
      <p:sp>
        <p:nvSpPr>
          <p:cNvPr id="205828" name="Rectangle 4"/>
          <p:cNvSpPr>
            <a:spLocks noChangeArrowheads="1"/>
          </p:cNvSpPr>
          <p:nvPr/>
        </p:nvSpPr>
        <p:spPr bwMode="auto">
          <a:xfrm>
            <a:off x="4267200" y="228600"/>
            <a:ext cx="31242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9900"/>
            </a:outerShdw>
          </a:effectLst>
        </p:spPr>
        <p:txBody>
          <a:bodyPr lIns="64310" tIns="32155" rIns="64310" bIns="32155"/>
          <a:lstStyle/>
          <a:p>
            <a:pPr defTabSz="642938">
              <a:defRPr/>
            </a:pPr>
            <a:r>
              <a:rPr lang="bn-BD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olaimanLipi" pitchFamily="65" charset="0"/>
                <a:cs typeface="SolaimanLipi" pitchFamily="65" charset="0"/>
              </a:rPr>
              <a:t>পাঠ মূল্যায়ন</a:t>
            </a:r>
            <a:endParaRPr lang="en-US" sz="4400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295400" y="1992790"/>
            <a:ext cx="4173538" cy="5470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80000"/>
              </a:lnSpc>
              <a:spcBef>
                <a:spcPct val="20000"/>
              </a:spcBef>
            </a:pPr>
            <a:r>
              <a:rPr lang="bn-BD" sz="36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  <a:sym typeface="Wingdings" pitchFamily="2" charset="2"/>
              </a:rPr>
              <a:t></a:t>
            </a:r>
            <a:r>
              <a:rPr lang="bn-BD" sz="36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আমরা কি কি শিখলাম</a:t>
            </a:r>
          </a:p>
        </p:txBody>
      </p:sp>
      <p:pic>
        <p:nvPicPr>
          <p:cNvPr id="6" name="Picture 5" descr="stock-photo-10163949-group-stud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8400" y="1170641"/>
            <a:ext cx="2847536" cy="24878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05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5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5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500"/>
                                        <p:tgtEl>
                                          <p:spTgt spid="205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5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5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500"/>
                                        <p:tgtEl>
                                          <p:spTgt spid="205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05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5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500"/>
                                        <p:tgtEl>
                                          <p:spTgt spid="205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827" grpId="0" uiExpand="1" build="p"/>
      <p:bldP spid="205828" grpId="0"/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me-icon.jpg"/>
          <p:cNvPicPr>
            <a:picLocks noChangeAspect="1"/>
          </p:cNvPicPr>
          <p:nvPr/>
        </p:nvPicPr>
        <p:blipFill>
          <a:blip r:embed="rId2">
            <a:lum bright="40000" contrast="-40000"/>
          </a:blip>
          <a:stretch>
            <a:fillRect/>
          </a:stretch>
        </p:blipFill>
        <p:spPr>
          <a:xfrm>
            <a:off x="1600200" y="1158240"/>
            <a:ext cx="6553200" cy="524256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200400" y="1371600"/>
            <a:ext cx="3090399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bn-BD" sz="5400" b="1" u="sng" dirty="0">
                <a:ln w="11430"/>
                <a:solidFill>
                  <a:srgbClr val="00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বাড়ির কাজ</a:t>
            </a:r>
            <a:endParaRPr lang="en-US" sz="5400" b="1" u="sng" dirty="0">
              <a:ln w="11430"/>
              <a:solidFill>
                <a:srgbClr val="000066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91002" y="3301425"/>
            <a:ext cx="8195798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bn-BD" sz="3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“অপটিক্যাল ফাইবারের” ব্যবহার </a:t>
            </a:r>
            <a:r>
              <a:rPr lang="bn-BD" sz="36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আলোচনা </a:t>
            </a:r>
            <a:r>
              <a:rPr lang="bn-BD" sz="3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কর।</a:t>
            </a:r>
            <a:endParaRPr lang="en-US" sz="36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/>
          <p:cNvSpPr txBox="1">
            <a:spLocks noChangeArrowheads="1"/>
          </p:cNvSpPr>
          <p:nvPr/>
        </p:nvSpPr>
        <p:spPr bwMode="auto">
          <a:xfrm>
            <a:off x="4267200" y="152400"/>
            <a:ext cx="28194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bn-BD" sz="60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সবাইকে</a:t>
            </a:r>
            <a:endParaRPr lang="en-US" sz="6000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pic>
        <p:nvPicPr>
          <p:cNvPr id="6" name="Picture 5" descr="kitty_lover_thank_you_animated_gif_595x335_by_juleesan-d5b1e4h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482" y="1681162"/>
            <a:ext cx="7299918" cy="41100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 bwMode="auto">
          <a:xfrm>
            <a:off x="1072660" y="1339506"/>
            <a:ext cx="2438400" cy="489294"/>
          </a:xfrm>
          <a:prstGeom prst="roundRect">
            <a:avLst>
              <a:gd name="adj" fmla="val 50000"/>
            </a:avLst>
          </a:prstGeom>
          <a:blipFill>
            <a:blip r:embed="rId2"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3001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" name="Content Placeholder 10"/>
          <p:cNvSpPr>
            <a:spLocks noGrp="1"/>
          </p:cNvSpPr>
          <p:nvPr>
            <p:ph sz="half" idx="1"/>
          </p:nvPr>
        </p:nvSpPr>
        <p:spPr>
          <a:xfrm>
            <a:off x="161384" y="1301260"/>
            <a:ext cx="4316412" cy="4996542"/>
          </a:xfrm>
          <a:ln w="28575">
            <a:solidFill>
              <a:schemeClr val="accent2"/>
            </a:solidFill>
          </a:ln>
        </p:spPr>
        <p:txBody>
          <a:bodyPr/>
          <a:lstStyle/>
          <a:p>
            <a:pPr algn="ctr">
              <a:buNone/>
            </a:pPr>
            <a:r>
              <a:rPr lang="bn-BD" dirty="0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শিক্ষক পরিচিতি</a:t>
            </a:r>
            <a:endParaRPr lang="en-US" dirty="0">
              <a:solidFill>
                <a:srgbClr val="0052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6" name="Rounded Rectangle 5"/>
          <p:cNvSpPr/>
          <p:nvPr/>
        </p:nvSpPr>
        <p:spPr bwMode="auto">
          <a:xfrm>
            <a:off x="5677318" y="1339506"/>
            <a:ext cx="2438400" cy="489294"/>
          </a:xfrm>
          <a:prstGeom prst="roundRect">
            <a:avLst>
              <a:gd name="adj" fmla="val 50000"/>
            </a:avLst>
          </a:prstGeom>
          <a:blipFill>
            <a:blip r:embed="rId2"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3001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" name="Content Placeholder 12"/>
          <p:cNvSpPr txBox="1">
            <a:spLocks/>
          </p:cNvSpPr>
          <p:nvPr/>
        </p:nvSpPr>
        <p:spPr>
          <a:xfrm>
            <a:off x="4657184" y="1304890"/>
            <a:ext cx="4318000" cy="4996542"/>
          </a:xfrm>
          <a:prstGeom prst="rect">
            <a:avLst/>
          </a:prstGeom>
          <a:ln w="28575">
            <a:solidFill>
              <a:schemeClr val="accent2"/>
            </a:solidFill>
          </a:ln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bn-BD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olaimanLipi" pitchFamily="65" charset="0"/>
                <a:ea typeface="+mn-ea"/>
                <a:cs typeface="SolaimanLipi" pitchFamily="65" charset="0"/>
              </a:rPr>
              <a:t>পাঠ পরিচিতি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bn-BD" sz="3600" b="1" i="0" u="none" strike="noStrike" kern="1200" cap="none" spc="0" normalizeH="0" baseline="0" noProof="0" dirty="0" smtClean="0">
                <a:ln/>
                <a:solidFill>
                  <a:srgbClr val="4F032E"/>
                </a:solidFill>
                <a:effectLst/>
                <a:uLnTx/>
                <a:uFillTx/>
                <a:latin typeface="SolaimanLipi" pitchFamily="65" charset="0"/>
                <a:ea typeface="+mn-ea"/>
                <a:cs typeface="SolaimanLipi" pitchFamily="65" charset="0"/>
              </a:rPr>
              <a:t>শ্রেণীঃ দ্বাদশ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bn-BD" sz="3600" b="1" i="0" u="none" strike="noStrike" kern="1200" cap="none" spc="0" normalizeH="0" baseline="0" noProof="0" dirty="0" smtClean="0">
                <a:ln/>
                <a:solidFill>
                  <a:srgbClr val="4F032E"/>
                </a:solidFill>
                <a:effectLst/>
                <a:uLnTx/>
                <a:uFillTx/>
                <a:latin typeface="SolaimanLipi" pitchFamily="65" charset="0"/>
                <a:ea typeface="+mn-ea"/>
                <a:cs typeface="SolaimanLipi" pitchFamily="65" charset="0"/>
              </a:rPr>
              <a:t>বিষয়ঃ কম্পিউটার শিক্ষা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bn-BD" sz="3600" b="1" i="0" u="none" strike="noStrike" kern="1200" cap="none" spc="0" normalizeH="0" baseline="0" noProof="0" dirty="0" smtClean="0">
                <a:ln/>
                <a:solidFill>
                  <a:srgbClr val="4F032E"/>
                </a:solidFill>
                <a:effectLst/>
                <a:uLnTx/>
                <a:uFillTx/>
                <a:latin typeface="SolaimanLipi" pitchFamily="65" charset="0"/>
                <a:ea typeface="+mn-ea"/>
                <a:cs typeface="SolaimanLipi" pitchFamily="65" charset="0"/>
              </a:rPr>
              <a:t>অধ্যায়ঃ</a:t>
            </a:r>
            <a:r>
              <a:rPr kumimoji="0" lang="en-US" sz="3600" b="1" i="0" u="none" strike="noStrike" kern="1200" cap="none" spc="0" normalizeH="0" baseline="0" noProof="0" dirty="0" smtClean="0">
                <a:ln/>
                <a:solidFill>
                  <a:srgbClr val="4F032E"/>
                </a:solidFill>
                <a:effectLst/>
                <a:uLnTx/>
                <a:uFillTx/>
                <a:latin typeface="SolaimanLipi" pitchFamily="65" charset="0"/>
                <a:ea typeface="+mn-ea"/>
                <a:cs typeface="SolaimanLipi" pitchFamily="65" charset="0"/>
              </a:rPr>
              <a:t> </a:t>
            </a:r>
            <a:r>
              <a:rPr lang="bn-BD" sz="3600" b="1" dirty="0" smtClean="0">
                <a:ln/>
                <a:solidFill>
                  <a:srgbClr val="4F032E"/>
                </a:solidFill>
                <a:latin typeface="SolaimanLipi" pitchFamily="65" charset="0"/>
                <a:cs typeface="SolaimanLipi" pitchFamily="65" charset="0"/>
              </a:rPr>
              <a:t>৪</a:t>
            </a:r>
            <a:endParaRPr kumimoji="0" lang="bn-BD" sz="3600" b="1" i="0" u="none" strike="noStrike" kern="1200" cap="none" spc="0" normalizeH="0" baseline="0" noProof="0" dirty="0" smtClean="0">
              <a:ln/>
              <a:solidFill>
                <a:srgbClr val="4F032E"/>
              </a:solidFill>
              <a:effectLst/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bn-BD" sz="3200" b="1" i="0" u="none" strike="noStrike" kern="1200" cap="none" spc="0" normalizeH="0" baseline="0" noProof="0" dirty="0" smtClean="0">
              <a:ln/>
              <a:solidFill>
                <a:srgbClr val="FF0000"/>
              </a:solidFill>
              <a:effectLst/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bn-BD" sz="3200" b="1" i="0" u="none" strike="noStrike" kern="1200" cap="none" spc="0" normalizeH="0" baseline="0" noProof="0" dirty="0" smtClean="0">
              <a:ln/>
              <a:solidFill>
                <a:srgbClr val="FF0000"/>
              </a:solidFill>
              <a:effectLst/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bn-BD" sz="4000" b="1" i="0" u="none" strike="noStrike" kern="1200" cap="none" spc="0" normalizeH="0" baseline="0" noProof="0" dirty="0" smtClean="0">
                <a:ln/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olaimanLipi" pitchFamily="65" charset="0"/>
                <a:ea typeface="+mn-ea"/>
                <a:cs typeface="SolaimanLipi" pitchFamily="65" charset="0"/>
              </a:rPr>
              <a:t>অপটিক্যাল</a:t>
            </a:r>
            <a:r>
              <a:rPr kumimoji="0" lang="bn-BD" sz="4000" b="1" i="0" u="none" strike="noStrike" kern="1200" cap="none" spc="0" normalizeH="0" noProof="0" dirty="0" smtClean="0">
                <a:ln/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olaimanLipi" pitchFamily="65" charset="0"/>
                <a:ea typeface="+mn-ea"/>
                <a:cs typeface="SolaimanLipi" pitchFamily="65" charset="0"/>
              </a:rPr>
              <a:t> ফাইবার</a:t>
            </a:r>
            <a:endParaRPr kumimoji="0" lang="bn-BD" sz="4000" b="1" i="0" u="none" strike="noStrike" kern="1200" cap="none" spc="0" normalizeH="0" baseline="0" noProof="0" dirty="0" smtClean="0">
              <a:ln/>
              <a:solidFill>
                <a:srgbClr val="0052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bn-BD" sz="3000" b="1" i="0" u="none" strike="noStrike" kern="1200" cap="none" spc="0" normalizeH="0" baseline="0" noProof="0" dirty="0" smtClean="0">
                <a:ln/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olaimanLipi" pitchFamily="65" charset="0"/>
                <a:ea typeface="+mn-ea"/>
                <a:cs typeface="SolaimanLipi" pitchFamily="65" charset="0"/>
              </a:rPr>
              <a:t>(গঠন</a:t>
            </a:r>
            <a:r>
              <a:rPr kumimoji="0" lang="en-US" sz="3000" b="1" i="0" u="none" strike="noStrike" kern="1200" cap="none" spc="0" normalizeH="0" baseline="0" noProof="0" dirty="0" smtClean="0">
                <a:ln/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olaimanLipi" pitchFamily="65" charset="0"/>
                <a:ea typeface="+mn-ea"/>
                <a:cs typeface="SolaimanLipi" pitchFamily="65" charset="0"/>
              </a:rPr>
              <a:t>,</a:t>
            </a:r>
            <a:r>
              <a:rPr kumimoji="0" lang="bn-BD" sz="3000" b="1" i="0" u="none" strike="noStrike" kern="1200" cap="none" spc="0" normalizeH="0" baseline="0" noProof="0" dirty="0" smtClean="0">
                <a:ln/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olaimanLipi" pitchFamily="65" charset="0"/>
                <a:ea typeface="+mn-ea"/>
                <a:cs typeface="SolaimanLipi" pitchFamily="65" charset="0"/>
              </a:rPr>
              <a:t>শ্রেণিবিভাগ ও বৈশিষ্ট্য)</a:t>
            </a:r>
            <a:endParaRPr kumimoji="0" lang="en-US" sz="3000" b="1" i="0" u="none" strike="noStrike" kern="1200" cap="none" spc="0" normalizeH="0" baseline="0" noProof="0" dirty="0" smtClean="0">
              <a:ln/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257800" y="228600"/>
            <a:ext cx="2927350" cy="592137"/>
          </a:xfrm>
        </p:spPr>
        <p:txBody>
          <a:bodyPr/>
          <a:lstStyle/>
          <a:p>
            <a:r>
              <a:rPr lang="bn-BD" sz="6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পরিচিতি</a:t>
            </a:r>
            <a:endParaRPr lang="en-US" sz="6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3400" y="3810000"/>
            <a:ext cx="3505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bn-BD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SolaimanLipi" pitchFamily="65" charset="0"/>
                <a:cs typeface="SolaimanLipi" pitchFamily="65" charset="0"/>
              </a:rPr>
              <a:t>মোঃ মঞ্জুর-ই-এলাহী</a:t>
            </a:r>
          </a:p>
          <a:p>
            <a:pPr algn="r">
              <a:defRPr/>
            </a:pPr>
            <a:r>
              <a:rPr lang="en-US" sz="20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SolaimanLipi" pitchFamily="65" charset="0"/>
                <a:cs typeface="SolaimanLipi" pitchFamily="65" charset="0"/>
              </a:rPr>
              <a:t>সহকারী</a:t>
            </a:r>
            <a:r>
              <a:rPr lang="en-US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SolaimanLipi" pitchFamily="65" charset="0"/>
                <a:cs typeface="SolaimanLipi" pitchFamily="65" charset="0"/>
              </a:rPr>
              <a:t>অধ্যাপক</a:t>
            </a:r>
            <a:r>
              <a:rPr lang="bn-BD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SolaimanLipi" pitchFamily="65" charset="0"/>
                <a:cs typeface="SolaimanLipi" pitchFamily="65" charset="0"/>
              </a:rPr>
              <a:t>-কম্পিউটার </a:t>
            </a:r>
            <a:r>
              <a:rPr lang="bn-BD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SolaimanLipi" pitchFamily="65" charset="0"/>
                <a:cs typeface="SolaimanLipi" pitchFamily="65" charset="0"/>
              </a:rPr>
              <a:t>শিক্ষা</a:t>
            </a:r>
          </a:p>
          <a:p>
            <a:pPr algn="r">
              <a:defRPr/>
            </a:pPr>
            <a:r>
              <a:rPr lang="bn-BD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SolaimanLipi" pitchFamily="65" charset="0"/>
                <a:cs typeface="SolaimanLipi" pitchFamily="65" charset="0"/>
              </a:rPr>
              <a:t>নওয়াবেঁকী </a:t>
            </a:r>
            <a:r>
              <a:rPr lang="bn-BD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SolaimanLipi" pitchFamily="65" charset="0"/>
                <a:cs typeface="SolaimanLipi" pitchFamily="65" charset="0"/>
              </a:rPr>
              <a:t>মহাবিদ্যালয়</a:t>
            </a:r>
          </a:p>
          <a:p>
            <a:pPr algn="r">
              <a:defRPr/>
            </a:pPr>
            <a:r>
              <a:rPr lang="en-US" sz="1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Vrinda" charset="0"/>
              </a:rPr>
              <a:t>E-mail: </a:t>
            </a:r>
            <a:r>
              <a:rPr lang="en-US" sz="1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Vrinda" charset="0"/>
              </a:rPr>
              <a:t>m_elahee@yahoo.com</a:t>
            </a:r>
            <a:endParaRPr lang="bn-BD" sz="1600" dirty="0" smtClean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Vrinda" charset="0"/>
            </a:endParaRPr>
          </a:p>
          <a:p>
            <a:pPr algn="r">
              <a:defRPr/>
            </a:pPr>
            <a:r>
              <a:rPr lang="en-US" sz="1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Vrinda" charset="0"/>
              </a:rPr>
              <a:t>melahee73@gmail.com</a:t>
            </a:r>
          </a:p>
          <a:p>
            <a:pPr algn="r">
              <a:defRPr/>
            </a:pPr>
            <a:r>
              <a:rPr lang="en-US" sz="1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Vrinda" charset="0"/>
              </a:rPr>
              <a:t>Mob   </a:t>
            </a:r>
            <a:r>
              <a:rPr lang="en-US" sz="1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Vrinda" charset="0"/>
              </a:rPr>
              <a:t>: </a:t>
            </a:r>
            <a:r>
              <a:rPr lang="en-US" sz="1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Vrinda" charset="0"/>
              </a:rPr>
              <a:t>01711909061,  01827591416</a:t>
            </a:r>
            <a:endParaRPr lang="en-US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4865080" y="3882688"/>
            <a:ext cx="3733800" cy="995422"/>
          </a:xfrm>
          <a:prstGeom prst="roundRect">
            <a:avLst>
              <a:gd name="adj" fmla="val 50000"/>
            </a:avLst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4000" b="1" dirty="0" smtClean="0">
                <a:ln/>
                <a:solidFill>
                  <a:schemeClr val="bg1"/>
                </a:solidFill>
                <a:latin typeface="SolaimanLipi" pitchFamily="65" charset="0"/>
                <a:cs typeface="SolaimanLipi" pitchFamily="65" charset="0"/>
              </a:rPr>
              <a:t>পাঠের বিষয়বস্তু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11" name="Picture 10" descr="m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1879601"/>
            <a:ext cx="1447800" cy="19303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3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1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0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000"/>
                            </p:stCondLst>
                            <p:childTnLst>
                              <p:par>
                                <p:cTn id="62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4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 animBg="1"/>
      <p:bldP spid="6" grpId="0" animBg="1"/>
      <p:bldP spid="7" grpId="0" build="p" animBg="1"/>
      <p:bldP spid="8" grpId="0"/>
      <p:bldP spid="9" grpId="0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mx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1447800"/>
            <a:ext cx="5257801" cy="460783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495800" y="228600"/>
            <a:ext cx="4191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4800" b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olaimanLipi" pitchFamily="65" charset="0"/>
                <a:cs typeface="SolaimanLipi" pitchFamily="65" charset="0"/>
              </a:rPr>
              <a:t>প্রেষণা </a:t>
            </a:r>
            <a:r>
              <a:rPr lang="bn-BD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olaimanLipi" pitchFamily="65" charset="0"/>
                <a:cs typeface="SolaimanLipi" pitchFamily="65" charset="0"/>
              </a:rPr>
              <a:t>দান</a:t>
            </a:r>
            <a:endParaRPr lang="en-US" sz="4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190172" y="2023381"/>
            <a:ext cx="71628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bn-BD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এই পাঠ শেষে শিক্ষার্থীরা-</a:t>
            </a:r>
            <a:endParaRPr lang="en-US" sz="44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SolaimanLipi" pitchFamily="65" charset="0"/>
              <a:ea typeface="NikoshBAN" pitchFamily="2" charset="0"/>
              <a:cs typeface="SolaimanLipi" pitchFamily="65" charset="0"/>
            </a:endParaRPr>
          </a:p>
        </p:txBody>
      </p:sp>
      <p:sp>
        <p:nvSpPr>
          <p:cNvPr id="5" name="Rectangle 23"/>
          <p:cNvSpPr>
            <a:spLocks noChangeArrowheads="1"/>
          </p:cNvSpPr>
          <p:nvPr/>
        </p:nvSpPr>
        <p:spPr bwMode="auto">
          <a:xfrm>
            <a:off x="228600" y="3048000"/>
            <a:ext cx="89154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lnSpc>
                <a:spcPct val="90000"/>
              </a:lnSpc>
              <a:spcBef>
                <a:spcPct val="20000"/>
              </a:spcBef>
            </a:pPr>
            <a:r>
              <a:rPr lang="bn-BD" sz="3600" b="1" kern="1100" dirty="0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  <a:sym typeface="Wingdings"/>
              </a:rPr>
              <a:t></a:t>
            </a:r>
            <a:r>
              <a:rPr lang="en-US" sz="3600" b="1" kern="1100" dirty="0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  <a:sym typeface="Wingdings"/>
              </a:rPr>
              <a:t> </a:t>
            </a:r>
            <a:r>
              <a:rPr lang="bn-BD" sz="3600" b="1" kern="1100" dirty="0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অপটিক্যাল ফাইবার কী তা </a:t>
            </a:r>
            <a:r>
              <a:rPr lang="bn-BD" sz="3600" b="1" kern="1100" dirty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বলতে </a:t>
            </a:r>
            <a:r>
              <a:rPr lang="bn-BD" sz="3600" b="1" kern="1100" dirty="0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পারবে।</a:t>
            </a:r>
            <a:endParaRPr lang="bn-BD" sz="3600" b="1" kern="1100" dirty="0">
              <a:solidFill>
                <a:srgbClr val="0052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ea typeface="NikoshBAN" pitchFamily="2" charset="0"/>
              <a:cs typeface="SolaimanLipi" pitchFamily="65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bn-BD" sz="3600" b="1" kern="1100" dirty="0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  <a:sym typeface="Wingdings"/>
              </a:rPr>
              <a:t></a:t>
            </a:r>
            <a:r>
              <a:rPr lang="bn-BD" sz="3600" b="1" kern="1100" dirty="0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 </a:t>
            </a:r>
            <a:r>
              <a:rPr lang="bn-BD" sz="3600" b="1" kern="1100" spc="-150" dirty="0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অপটিক্যাল ফাইবার প্রকারভেদ </a:t>
            </a:r>
            <a:r>
              <a:rPr lang="bn-BD" sz="3600" b="1" kern="1100" spc="-150" dirty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উল্লেখ করতে </a:t>
            </a:r>
            <a:r>
              <a:rPr lang="bn-BD" sz="3600" b="1" kern="1100" spc="-150" dirty="0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পারবে।</a:t>
            </a:r>
            <a:endParaRPr lang="bn-BD" sz="3600" b="1" kern="1100" spc="-150" dirty="0">
              <a:solidFill>
                <a:srgbClr val="0052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ea typeface="NikoshBAN" pitchFamily="2" charset="0"/>
              <a:cs typeface="SolaimanLipi" pitchFamily="65" charset="0"/>
            </a:endParaRP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</a:pPr>
            <a:r>
              <a:rPr lang="bn-BD" sz="3600" b="1" kern="1100" dirty="0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  <a:sym typeface="Wingdings"/>
              </a:rPr>
              <a:t></a:t>
            </a:r>
            <a:r>
              <a:rPr lang="en-US" sz="3600" b="1" kern="1100" dirty="0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  <a:sym typeface="Wingdings"/>
              </a:rPr>
              <a:t> </a:t>
            </a:r>
            <a:r>
              <a:rPr lang="bn-BD" sz="3600" b="1" kern="1100" dirty="0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অপটিক্যাল ফাইবারের </a:t>
            </a:r>
            <a:r>
              <a:rPr lang="bn-BD" sz="3600" b="1" kern="1100" dirty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বৈশিষ্ট্য বলতে পারবে </a:t>
            </a:r>
            <a:r>
              <a:rPr lang="bn-BD" sz="3600" b="1" dirty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।</a:t>
            </a:r>
            <a:endParaRPr lang="en-US" sz="3600" b="1" dirty="0">
              <a:solidFill>
                <a:srgbClr val="0052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ea typeface="NikoshBAN" pitchFamily="2" charset="0"/>
              <a:cs typeface="SolaimanLipi" pitchFamily="65" charset="0"/>
            </a:endParaRP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</a:pPr>
            <a:endParaRPr lang="en-US" sz="3600" dirty="0">
              <a:solidFill>
                <a:srgbClr val="0052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ea typeface="NikoshBAN" pitchFamily="2" charset="0"/>
              <a:cs typeface="SolaimanLipi" pitchFamily="65" charset="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4419600" y="42204"/>
            <a:ext cx="37338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bn-BD" sz="6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শিখনফল </a:t>
            </a:r>
            <a:endParaRPr lang="en-US" sz="6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ea typeface="NikoshBAN" pitchFamily="2" charset="0"/>
              <a:cs typeface="SolaimanLipi" pitchFamily="65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85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385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38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38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19600" y="228600"/>
            <a:ext cx="4495800" cy="6858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bn-BD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ছবি গুলি দেখ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pic>
        <p:nvPicPr>
          <p:cNvPr id="5" name="Picture 4" descr="flax-fib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22" y="1180236"/>
            <a:ext cx="4610308" cy="3987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 descr="10308natural_fiber_rop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8033" y="2464188"/>
            <a:ext cx="4422871" cy="3934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5562600" y="1259056"/>
            <a:ext cx="2667000" cy="510778"/>
          </a:xfrm>
          <a:prstGeom prst="wedgeRoundRectCallout">
            <a:avLst>
              <a:gd name="adj1" fmla="val -4360"/>
              <a:gd name="adj2" fmla="val 175847"/>
              <a:gd name="adj3" fmla="val 16667"/>
            </a:avLst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2400" b="1" dirty="0" smtClean="0">
                <a:solidFill>
                  <a:srgbClr val="005200"/>
                </a:solidFill>
                <a:latin typeface="SolaimanLipi" pitchFamily="65" charset="0"/>
                <a:cs typeface="SolaimanLipi" pitchFamily="65" charset="0"/>
              </a:rPr>
              <a:t>আঁশ থেকে তৈরী দড়ি</a:t>
            </a:r>
            <a:endParaRPr lang="en-US" sz="2400" b="1" dirty="0">
              <a:solidFill>
                <a:srgbClr val="005200"/>
              </a:solidFill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7200" y="5791200"/>
            <a:ext cx="1066800" cy="510778"/>
          </a:xfrm>
          <a:prstGeom prst="wedgeRoundRectCallout">
            <a:avLst>
              <a:gd name="adj1" fmla="val 94302"/>
              <a:gd name="adj2" fmla="val -173933"/>
              <a:gd name="adj3" fmla="val 16667"/>
            </a:avLst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2400" b="1" dirty="0" smtClean="0">
                <a:solidFill>
                  <a:srgbClr val="005200"/>
                </a:solidFill>
                <a:latin typeface="SolaimanLipi" pitchFamily="65" charset="0"/>
                <a:cs typeface="SolaimanLipi" pitchFamily="65" charset="0"/>
              </a:rPr>
              <a:t>আঁশ</a:t>
            </a:r>
            <a:endParaRPr lang="en-US" sz="2400" b="1" dirty="0">
              <a:solidFill>
                <a:srgbClr val="005200"/>
              </a:solidFill>
              <a:latin typeface="SolaimanLipi" pitchFamily="65" charset="0"/>
              <a:cs typeface="SolaimanLipi" pitchFamily="65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76200" y="1185204"/>
            <a:ext cx="2438400" cy="510778"/>
          </a:xfrm>
          <a:prstGeom prst="wedgeRoundRectCallout">
            <a:avLst>
              <a:gd name="adj1" fmla="val 84098"/>
              <a:gd name="adj2" fmla="val 214406"/>
              <a:gd name="adj3" fmla="val 16667"/>
            </a:avLst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2400" b="1" dirty="0" smtClean="0">
                <a:solidFill>
                  <a:srgbClr val="005200"/>
                </a:solidFill>
                <a:latin typeface="SolaimanLipi" pitchFamily="65" charset="0"/>
                <a:cs typeface="SolaimanLipi" pitchFamily="65" charset="0"/>
              </a:rPr>
              <a:t>দূরবর্তী সংযোগ</a:t>
            </a:r>
            <a:endParaRPr lang="en-US" sz="2400" b="1" dirty="0">
              <a:solidFill>
                <a:srgbClr val="005200"/>
              </a:solidFill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781800" y="5791200"/>
            <a:ext cx="2300068" cy="510778"/>
          </a:xfrm>
          <a:prstGeom prst="wedgeRoundRectCallout">
            <a:avLst>
              <a:gd name="adj1" fmla="val -83850"/>
              <a:gd name="adj2" fmla="val -218000"/>
              <a:gd name="adj3" fmla="val 16667"/>
            </a:avLst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2400" b="1" dirty="0" smtClean="0">
                <a:solidFill>
                  <a:srgbClr val="005200"/>
                </a:solidFill>
                <a:latin typeface="SolaimanLipi" pitchFamily="65" charset="0"/>
                <a:cs typeface="SolaimanLipi" pitchFamily="65" charset="0"/>
              </a:rPr>
              <a:t>নিকটবর্তী সংযোগ</a:t>
            </a:r>
            <a:endParaRPr lang="en-US" sz="2400" b="1" dirty="0">
              <a:solidFill>
                <a:srgbClr val="005200"/>
              </a:solidFill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419600" y="228600"/>
            <a:ext cx="4495800" cy="6858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bn-BD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ছবি গুলি দেখ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pic>
        <p:nvPicPr>
          <p:cNvPr id="7" name="Picture 6" descr="Optical-fiber-640x48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171136"/>
            <a:ext cx="4543864" cy="37056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 descr="article-new_ehow_images_a07_pp_10_types-cable-communication-systems-800x8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68" y="2604868"/>
            <a:ext cx="4557932" cy="381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8600" y="5638800"/>
            <a:ext cx="8610600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700" b="1" dirty="0" smtClean="0">
                <a:solidFill>
                  <a:srgbClr val="4F03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আমাদের আজকের আলোচনা অপটিক্যাল ফাইবার</a:t>
            </a:r>
            <a:endParaRPr lang="en-US" sz="3700" b="1" dirty="0">
              <a:solidFill>
                <a:srgbClr val="4F032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pic>
        <p:nvPicPr>
          <p:cNvPr id="6" name="Picture 5" descr="Optical_fiber_cabl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544" y="1971808"/>
            <a:ext cx="8949396" cy="3352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419600" y="228600"/>
            <a:ext cx="4495800" cy="6858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bn-BD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ছবি গুলি দেখ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80936" y="1236780"/>
            <a:ext cx="2410264" cy="510778"/>
          </a:xfrm>
          <a:prstGeom prst="wedgeRoundRectCallout">
            <a:avLst>
              <a:gd name="adj1" fmla="val 47646"/>
              <a:gd name="adj2" fmla="val 327326"/>
              <a:gd name="adj3" fmla="val 16667"/>
            </a:avLst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2400" b="1" dirty="0" smtClean="0">
                <a:solidFill>
                  <a:srgbClr val="005200"/>
                </a:solidFill>
                <a:latin typeface="SolaimanLipi" pitchFamily="65" charset="0"/>
                <a:cs typeface="SolaimanLipi" pitchFamily="65" charset="0"/>
              </a:rPr>
              <a:t>অটপিক্যাল ফাইবার</a:t>
            </a:r>
            <a:endParaRPr lang="en-US" sz="2400" b="1" dirty="0">
              <a:solidFill>
                <a:srgbClr val="005200"/>
              </a:solidFill>
              <a:latin typeface="SolaimanLipi" pitchFamily="65" charset="0"/>
              <a:cs typeface="SolaimanLipi" pitchFamily="65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iber-optic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43000"/>
            <a:ext cx="9144000" cy="5230535"/>
          </a:xfrm>
          <a:prstGeom prst="rect">
            <a:avLst/>
          </a:prstGeom>
        </p:spPr>
      </p:pic>
      <p:sp>
        <p:nvSpPr>
          <p:cNvPr id="5" name="Rectangle 17"/>
          <p:cNvSpPr>
            <a:spLocks noChangeArrowheads="1"/>
          </p:cNvSpPr>
          <p:nvPr/>
        </p:nvSpPr>
        <p:spPr bwMode="auto">
          <a:xfrm>
            <a:off x="4419600" y="28136"/>
            <a:ext cx="3733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4310" tIns="32155" rIns="64310" bIns="32155" anchor="ctr"/>
          <a:lstStyle/>
          <a:p>
            <a:pPr defTabSz="642938">
              <a:defRPr/>
            </a:pPr>
            <a:r>
              <a:rPr lang="bn-BD" sz="6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olaimanLipi" pitchFamily="65" charset="0"/>
                <a:cs typeface="SolaimanLipi" pitchFamily="65" charset="0"/>
              </a:rPr>
              <a:t>পাঠ ঘোষনা</a:t>
            </a:r>
            <a:endParaRPr lang="en-US" sz="6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olaimanLipi" pitchFamily="65" charset="0"/>
              <a:cs typeface="SolaimanLipi" pitchFamily="65" charset="0"/>
            </a:endParaRPr>
          </a:p>
        </p:txBody>
      </p:sp>
      <p:graphicFrame>
        <p:nvGraphicFramePr>
          <p:cNvPr id="30722" name="Object 2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152400" y="1295400"/>
          <a:ext cx="2057400" cy="1735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8" name="Packager Shell Object" showAsIcon="1" r:id="rId4" imgW="914400" imgH="771525" progId="Package">
                  <p:embed/>
                </p:oleObj>
              </mc:Choice>
              <mc:Fallback>
                <p:oleObj name="Packager Shell Object" showAsIcon="1" r:id="rId4" imgW="914400" imgH="771525" progId="Package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1295400"/>
                        <a:ext cx="2057400" cy="17351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712744" y="4111288"/>
            <a:ext cx="79248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bn-BD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অপটিক্যাল ফাইবার</a:t>
            </a:r>
          </a:p>
          <a:p>
            <a:pPr algn="ctr">
              <a:defRPr/>
            </a:pPr>
            <a:r>
              <a:rPr lang="bn-BD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olaimanLipi" pitchFamily="65" charset="0"/>
                <a:cs typeface="SolaimanLipi" pitchFamily="65" charset="0"/>
                <a:sym typeface="Wingdings"/>
              </a:rPr>
              <a:t>(</a:t>
            </a:r>
            <a:r>
              <a:rPr lang="bn-BD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প্রকারভেদ ও বৈশিষ্ট্য)</a:t>
            </a:r>
            <a:endParaRPr lang="en-US" sz="6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52600" y="1396425"/>
            <a:ext cx="2362200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bn-BD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ভিডিওটি দেখ</a:t>
            </a:r>
            <a:endParaRPr lang="en-US" sz="32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6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880"/>
                            </p:stCondLst>
                            <p:childTnLst>
                              <p:par>
                                <p:cTn id="23" presetID="22" presetClass="entr" presetSubtype="4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theme/theme1.xml><?xml version="1.0" encoding="utf-8"?>
<a:theme xmlns:a="http://schemas.openxmlformats.org/drawingml/2006/main" name="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</Template>
  <TotalTime>440</TotalTime>
  <Words>599</Words>
  <Application>Microsoft Office PowerPoint</Application>
  <PresentationFormat>On-screen Show (4:3)</PresentationFormat>
  <Paragraphs>163</Paragraphs>
  <Slides>25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6" baseType="lpstr">
      <vt:lpstr>Arial</vt:lpstr>
      <vt:lpstr>Calibri</vt:lpstr>
      <vt:lpstr>NikoshBAN</vt:lpstr>
      <vt:lpstr>SolaimanLipi</vt:lpstr>
      <vt:lpstr>Times New Roman</vt:lpstr>
      <vt:lpstr>Vrinda</vt:lpstr>
      <vt:lpstr>Wingdings</vt:lpstr>
      <vt:lpstr>Wingdings 2</vt:lpstr>
      <vt:lpstr>Wingdings 3</vt:lpstr>
      <vt:lpstr>1</vt:lpstr>
      <vt:lpstr>Packager Shell Object</vt:lpstr>
      <vt:lpstr>PowerPoint Presentation</vt:lpstr>
      <vt:lpstr>PowerPoint Presentation</vt:lpstr>
      <vt:lpstr>পরিচিতি</vt:lpstr>
      <vt:lpstr>PowerPoint Presentation</vt:lpstr>
      <vt:lpstr>PowerPoint Presentation</vt:lpstr>
      <vt:lpstr>ছবি গুলি দেখ</vt:lpstr>
      <vt:lpstr>ছবি গুলি দেখ</vt:lpstr>
      <vt:lpstr>ছবি গুলি দেখ</vt:lpstr>
      <vt:lpstr>PowerPoint Presentation</vt:lpstr>
      <vt:lpstr>অপটিক্যাল ফাইবার</vt:lpstr>
      <vt:lpstr>PowerPoint Presentation</vt:lpstr>
      <vt:lpstr>PowerPoint Presentation</vt:lpstr>
      <vt:lpstr>অপটিক্যাল ফাইবারের বৈশিষ্ট্য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Manju</dc:creator>
  <cp:lastModifiedBy>Md.Manjur-E-Elahee</cp:lastModifiedBy>
  <cp:revision>106</cp:revision>
  <dcterms:created xsi:type="dcterms:W3CDTF">2013-02-07T13:04:05Z</dcterms:created>
  <dcterms:modified xsi:type="dcterms:W3CDTF">2013-05-14T16:38:21Z</dcterms:modified>
</cp:coreProperties>
</file>